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5"/>
  </p:notesMasterIdLst>
  <p:sldIdLst>
    <p:sldId id="256" r:id="rId2"/>
    <p:sldId id="622" r:id="rId3"/>
    <p:sldId id="628" r:id="rId4"/>
    <p:sldId id="515" r:id="rId5"/>
    <p:sldId id="397" r:id="rId6"/>
    <p:sldId id="516" r:id="rId7"/>
    <p:sldId id="517" r:id="rId8"/>
    <p:sldId id="518" r:id="rId9"/>
    <p:sldId id="519" r:id="rId10"/>
    <p:sldId id="520" r:id="rId11"/>
    <p:sldId id="630" r:id="rId12"/>
    <p:sldId id="631" r:id="rId13"/>
    <p:sldId id="632" r:id="rId14"/>
    <p:sldId id="633" r:id="rId15"/>
    <p:sldId id="634" r:id="rId16"/>
    <p:sldId id="635" r:id="rId17"/>
    <p:sldId id="636" r:id="rId18"/>
    <p:sldId id="637" r:id="rId19"/>
    <p:sldId id="398" r:id="rId20"/>
    <p:sldId id="419" r:id="rId21"/>
    <p:sldId id="543" r:id="rId22"/>
    <p:sldId id="523" r:id="rId23"/>
    <p:sldId id="544" r:id="rId24"/>
    <p:sldId id="525" r:id="rId25"/>
    <p:sldId id="546" r:id="rId26"/>
    <p:sldId id="589" r:id="rId27"/>
    <p:sldId id="590" r:id="rId28"/>
    <p:sldId id="591" r:id="rId29"/>
    <p:sldId id="592" r:id="rId30"/>
    <p:sldId id="547" r:id="rId31"/>
    <p:sldId id="548" r:id="rId32"/>
    <p:sldId id="549" r:id="rId33"/>
    <p:sldId id="550" r:id="rId34"/>
    <p:sldId id="524" r:id="rId35"/>
    <p:sldId id="552" r:id="rId36"/>
    <p:sldId id="553" r:id="rId37"/>
    <p:sldId id="551" r:id="rId38"/>
    <p:sldId id="521" r:id="rId39"/>
    <p:sldId id="526" r:id="rId40"/>
    <p:sldId id="555" r:id="rId41"/>
    <p:sldId id="554" r:id="rId42"/>
    <p:sldId id="640" r:id="rId43"/>
    <p:sldId id="641" r:id="rId44"/>
    <p:sldId id="639" r:id="rId45"/>
    <p:sldId id="638" r:id="rId46"/>
    <p:sldId id="556" r:id="rId47"/>
    <p:sldId id="557" r:id="rId48"/>
    <p:sldId id="527" r:id="rId49"/>
    <p:sldId id="642" r:id="rId50"/>
    <p:sldId id="559" r:id="rId51"/>
    <p:sldId id="558" r:id="rId52"/>
    <p:sldId id="604" r:id="rId53"/>
    <p:sldId id="560" r:id="rId54"/>
    <p:sldId id="605" r:id="rId55"/>
    <p:sldId id="607" r:id="rId56"/>
    <p:sldId id="602" r:id="rId57"/>
    <p:sldId id="616" r:id="rId58"/>
    <p:sldId id="617" r:id="rId59"/>
    <p:sldId id="618" r:id="rId60"/>
    <p:sldId id="619" r:id="rId61"/>
    <p:sldId id="620" r:id="rId62"/>
    <p:sldId id="609" r:id="rId63"/>
    <p:sldId id="586" r:id="rId64"/>
    <p:sldId id="601" r:id="rId65"/>
    <p:sldId id="568" r:id="rId66"/>
    <p:sldId id="593" r:id="rId67"/>
    <p:sldId id="594" r:id="rId68"/>
    <p:sldId id="595" r:id="rId69"/>
    <p:sldId id="596" r:id="rId70"/>
    <p:sldId id="597" r:id="rId71"/>
    <p:sldId id="598" r:id="rId72"/>
    <p:sldId id="599" r:id="rId73"/>
    <p:sldId id="600" r:id="rId7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618" autoAdjust="0"/>
  </p:normalViewPr>
  <p:slideViewPr>
    <p:cSldViewPr>
      <p:cViewPr varScale="1">
        <p:scale>
          <a:sx n="53" d="100"/>
          <a:sy n="53" d="100"/>
        </p:scale>
        <p:origin x="1152"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next time: add more into the “why no OR” including an example – this is new and interesting for people. Have people pushed back to </a:t>
            </a:r>
            <a:r>
              <a:rPr lang="en-US"/>
              <a:t>this critique in new lit?</a:t>
            </a:r>
          </a:p>
          <a:p>
            <a:pPr marL="0" indent="0">
              <a:buFont typeface="Arial" panose="020B0604020202020204" pitchFamily="34" charset="0"/>
              <a:buNone/>
            </a:pPr>
            <a:r>
              <a:rPr lang="en-US" dirty="0"/>
              <a:t>Today and next week are more mechanics-oriented than design. But they integrate!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 Also will include an extension of ordered that highlights choices between </a:t>
            </a:r>
            <a:r>
              <a:rPr lang="en-US"/>
              <a:t>competing options.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effects could be very powerful to the extent that they generate a “social multiplier”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33631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for endogeneity, think about “selection.” What could be selected by the agents in your sample, and how could that affect estimation? Correlation isn’t evidence of spillovers (what do we mean by spillovers?) Also, pairs are endogenously formed (two high propensity people might have matched)</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2371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problem – who started the spillover? Chicken and egg.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71353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65262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bivariate? Just that we have probit on both sides of the 2SLS equation.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14434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think about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49535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nice descriptive graph. What is it showing? Walk through (quickly) tests of IV validity – what tests did they do? Was the IV strong?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02563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dependent variables show up *all* the time in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differences in pp versus %. Homework late grades are a good example. The paper uses a complicated method, so we’re going to build up to it in the case studies.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671228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 did have it! Just a week late now. </a:t>
            </a:r>
          </a:p>
        </p:txBody>
      </p:sp>
      <p:sp>
        <p:nvSpPr>
          <p:cNvPr id="4" name="Slide Number Placeholder 3"/>
          <p:cNvSpPr>
            <a:spLocks noGrp="1"/>
          </p:cNvSpPr>
          <p:nvPr>
            <p:ph type="sldNum" sz="quarter" idx="5"/>
          </p:nvPr>
        </p:nvSpPr>
        <p:spPr/>
        <p:txBody>
          <a:bodyPr/>
          <a:lstStyle/>
          <a:p>
            <a:fld id="{3298C5B2-5D6B-2949-9D6C-64FEDA8AB56A}" type="slidenum">
              <a:rPr lang="en-US" smtClean="0"/>
              <a:t>2</a:t>
            </a:fld>
            <a:endParaRPr lang="en-US"/>
          </a:p>
        </p:txBody>
      </p:sp>
    </p:spTree>
    <p:extLst>
      <p:ext uri="{BB962C8B-B14F-4D97-AF65-F5344CB8AC3E}">
        <p14:creationId xmlns:p14="http://schemas.microsoft.com/office/powerpoint/2010/main" val="4093570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note that there is field idiosyncrasy in how people respond to LPMs. Economists = great, others = not. Really depends on your context (are you using for prediction, or just trying to get a simple ATE, or something in between?)</a:t>
            </a:r>
          </a:p>
          <a:p>
            <a:r>
              <a:rPr lang="en-US" dirty="0"/>
              <a:t>- Larger point here: some fields try to focus on getting one single parameter really well-identified (no mistakes allowed in methods), while others (econ) try to tell a more holistic story with multiple specifications. You can decide what’s good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10264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264886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heteroskedasticity – the residuals (difference between prediction and actual) depend on X because X is only in (0,1).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212296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OLS prediction to just a local mean across x – okay in middle, but notice that the slopes flatten out at edge of range, just like we would want</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149550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this is the true underlying DGP – probability of outcome needs to be between 0 and 1, will almost surely be continuous (note: how many straight lines fit the criteria that y(0)=0,y(1)=1, linear, and increasing? Only 1!</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241265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linear probability model tries to do (hence, the problems). Note that this also shows the benefits (are we that far off?)</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9342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transform probabilities? Meh, still funky, but we’re getting closer!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07467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now we’re getting somewhere! The trick was to transform the data in a specific way so that a (then) linear regression works.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74580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functions! So we call this GLM (generalized linear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253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a nonlinear “link” function coupled with a linear “index” function. So the index function is the linear (marginal effects) we want, and we wrap them in a transformation to handle the nonlinearity of the prediction.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93802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Assumptions: relevance, excludability, exogeneity, monotonicity, no </a:t>
            </a:r>
            <a:r>
              <a:rPr lang="en-US" dirty="0" err="1">
                <a:ea typeface="Calibri"/>
                <a:cs typeface="Calibri"/>
              </a:rPr>
              <a:t>defiers</a:t>
            </a:r>
            <a:r>
              <a:rPr lang="en-US" dirty="0">
                <a:ea typeface="Calibri"/>
                <a:cs typeface="Calibri"/>
              </a:rPr>
              <a:t> (run through this on board with DAG)</a:t>
            </a:r>
          </a:p>
        </p:txBody>
      </p:sp>
      <p:sp>
        <p:nvSpPr>
          <p:cNvPr id="4" name="Slide Number Placeholder 3"/>
          <p:cNvSpPr>
            <a:spLocks noGrp="1"/>
          </p:cNvSpPr>
          <p:nvPr>
            <p:ph type="sldNum" sz="quarter" idx="5"/>
          </p:nvPr>
        </p:nvSpPr>
        <p:spPr/>
        <p:txBody>
          <a:bodyPr/>
          <a:lstStyle/>
          <a:p>
            <a:fld id="{3298C5B2-5D6B-2949-9D6C-64FEDA8AB56A}" type="slidenum">
              <a:rPr lang="en-US" smtClean="0"/>
              <a:t>3</a:t>
            </a:fld>
            <a:endParaRPr lang="en-US"/>
          </a:p>
        </p:txBody>
      </p:sp>
    </p:spTree>
    <p:extLst>
      <p:ext uri="{BB962C8B-B14F-4D97-AF65-F5344CB8AC3E}">
        <p14:creationId xmlns:p14="http://schemas.microsoft.com/office/powerpoint/2010/main" val="65023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 is a piecewise function where F(D*)=1 if D*&gt;c, 0 otherwise</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852544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82475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link functions can we use?</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85855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535863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phi is the normal </a:t>
            </a:r>
            <a:r>
              <a:rPr lang="en-US" dirty="0" err="1"/>
              <a:t>cdf</a:t>
            </a:r>
            <a:r>
              <a:rPr lang="en-US" dirty="0"/>
              <a:t> for the standard normal (probability that </a:t>
            </a:r>
            <a:r>
              <a:rPr lang="en-US" dirty="0" err="1"/>
              <a:t>i</a:t>
            </a:r>
            <a:r>
              <a:rPr lang="en-US" dirty="0"/>
              <a:t> is &lt;= </a:t>
            </a:r>
            <a:r>
              <a:rPr lang="en-US" dirty="0" err="1"/>
              <a:t>i</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319997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F(b_1) isn’t necessarily the same across x</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544021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461889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246714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that? Have to look it up every time I use one.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51696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a two-way frequency table to calculate these (ish). So here’s the example: does a new program affect 30-day readmission rates (binary outcome), with an RCT (so no identification concerns) for program adherence.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85520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4</a:t>
            </a:fld>
            <a:endParaRPr lang="en-US"/>
          </a:p>
        </p:txBody>
      </p:sp>
    </p:spTree>
    <p:extLst>
      <p:ext uri="{BB962C8B-B14F-4D97-AF65-F5344CB8AC3E}">
        <p14:creationId xmlns:p14="http://schemas.microsoft.com/office/powerpoint/2010/main" val="1213885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still have to transform regression coefficients just to get this (less useful) measure. So suppose our log odds is -0.2 (so then our OR = 0.82). So we can say that readmission rates are lower for those randomized into the program vs. not. But what does this mean magnitude-wise?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761544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with odds ratios: </a:t>
            </a:r>
          </a:p>
          <a:p>
            <a:pPr marL="171450" indent="-171450">
              <a:buFont typeface="Arial" panose="020B0604020202020204" pitchFamily="34" charset="0"/>
              <a:buChar char="•"/>
            </a:pPr>
            <a:r>
              <a:rPr lang="en-US" dirty="0"/>
              <a:t>The data affects the scaling here (scaling factor is exp(\beta/\sigma)), so different data/models means </a:t>
            </a:r>
            <a:r>
              <a:rPr lang="en-US" dirty="0" err="1"/>
              <a:t>uncomparable</a:t>
            </a:r>
            <a:r>
              <a:rPr lang="en-US" dirty="0"/>
              <a:t> coefficients. </a:t>
            </a:r>
          </a:p>
          <a:p>
            <a:pPr marL="171450" indent="-171450">
              <a:buFont typeface="Arial" panose="020B0604020202020204" pitchFamily="34" charset="0"/>
              <a:buChar char="•"/>
            </a:pPr>
            <a:r>
              <a:rPr lang="en-US" dirty="0"/>
              <a:t>Can’t even compare odds ratios across models in a paper!</a:t>
            </a:r>
          </a:p>
          <a:p>
            <a:pPr marL="171450" indent="-171450">
              <a:buFont typeface="Arial" panose="020B0604020202020204" pitchFamily="34" charset="0"/>
              <a:buChar char="•"/>
            </a:pPr>
            <a:r>
              <a:rPr lang="en-US" dirty="0"/>
              <a:t>Example: in a perfect RCT, the treatment effect doesn’t depend on if you include covariates or not (because there is absolutely no correlation between treatment assignment and other covariates)</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795631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link function, what is the partial derivative?</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038961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162976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MEM is easier to calculate and interpret, but AME is considered to be more appropriate (it takes into account how variables are correlated, and doesn’t produce an ME for something that doesn’t exist – like someone with 2.3 kids, for example). </a:t>
            </a:r>
          </a:p>
          <a:p>
            <a:r>
              <a:rPr lang="en-US" dirty="0"/>
              <a:t>When using R, keep track of ME for BMI or smoker for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711315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the F test because the test statistic no longer has an F distribution under the null hypothesis because of the link function. Easy to do in R.</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225174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a linear model, d2/dx1dx2 = d/d(x1x2) = beta_x1x2. But in a nonlinear model, the estimating equation is Phi(b1x2+b2x2+gamma(x1x2)+…), so the cross partial is gamma Phi’() + (beta_1+gamma x2)(beta_2 + gamma x1) Phi’’(), not the simple gamma Phi’(). One immediate takeaway here: if gamma = =0, the cross partial could still be nonzero (could still be an interaction effect!). Another note </a:t>
            </a:r>
            <a:r>
              <a:rPr lang="en-US"/>
              <a:t>from Wooldridge: https://twitter.com/jmwooldridge/status/1594542775189606400?s=12&amp;t=sQpjyPWgoSWS_PAStprl3Q</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91821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94354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831106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226157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055365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This is based off of Wooldridge 2010 : (1) Estimate the first stage using nonlinear regression (logit) and get predicted values. (2) Instead of sticking predicted values into the second stage, use them </a:t>
            </a:r>
            <a:r>
              <a:rPr lang="en-US" b="0" i="1" dirty="0">
                <a:solidFill>
                  <a:srgbClr val="222222"/>
                </a:solidFill>
                <a:effectLst/>
                <a:latin typeface="Source Sans Pro" panose="020B0503030403020204" pitchFamily="34" charset="0"/>
              </a:rPr>
              <a:t>in place of the instrument</a:t>
            </a:r>
            <a:r>
              <a:rPr lang="en-US" b="0" i="0" dirty="0">
                <a:solidFill>
                  <a:srgbClr val="222222"/>
                </a:solidFill>
                <a:effectLst/>
                <a:latin typeface="Source Sans Pro" panose="020B0503030403020204" pitchFamily="34" charset="0"/>
              </a:rPr>
              <a:t> in 2SLS. You’ll look at this a little bit in the problem set. Under this process, the nonlinearity no longer biases the estimate, and we get more precise estimates than if we’d run a linear probability model.</a:t>
            </a:r>
          </a:p>
          <a:p>
            <a:endParaRPr lang="en-US" dirty="0"/>
          </a:p>
          <a:p>
            <a:pPr algn="l" fontAlgn="base"/>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06727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Deferring the mechanics of this.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084862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notation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947825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that each of these coefficients is a tilde variable – the parameter of interest is delta. Identified by dividing the reduced-form coefficient of donor 2’s phone call by the reduced-form coefficient of donor 1’s phone call</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211491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talk much about the bivariate </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456955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out some of the middle of the table here. Note that we can say something about relative magnitudes and sizes – but no marginal effects (need to look at Appendix A.5 for that)</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873427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effects are not very comparable – how do we put them in context together? Baseline of 8.7 is 30 percentage points (29%). The 46% is a 5 percentage point increase. Do we really believe that the spillover effects are larger?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208132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issues: data came from people already registered as blood donors? Do you believe the phone call over the letter/text? Is this convenience or is it altruism (does it matter)?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327958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we’re headed next time (or now if we have time!) Note that we have 2-3 case studies (since there are no readings) next week!</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68409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771879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likelihood: </a:t>
            </a:r>
            <a:r>
              <a:rPr lang="en-US" sz="1200" dirty="0">
                <a:cs typeface="Times New Roman" panose="02020603050405020304" pitchFamily="18" charset="0"/>
              </a:rPr>
              <a:t>For example, if your model estimates that a coin has a .6 chance of being heads, then two observations of heads followed by one observation of tails has a likelihood of , i.e. a .144 chance of occurring. 0.6 is the “hyperparameter” governing the likelihood, which you test for based on your data and model.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849807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come from some old slides – all of our estimation so far uses MOM (or GMM).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572733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estimating how our data fits various distributions today – these can be done with MOM (provided there are enough conditions and few enough parameters)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96232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estimating how our data fits various distributions today – these can be done with MOM (provided there are enough conditions and few enough parameters)</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6698127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drawback of MOM is that using the first m moments doesn’t use the full distribution of data. This might matter more as distributions get more non-normal, hence MLE was developed.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042343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logs because they’re monotonic, so they don’t change the maximum. Work through this on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024523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be </a:t>
            </a:r>
            <a:r>
              <a:rPr lang="en-US" dirty="0" err="1"/>
              <a:t>usingn</a:t>
            </a:r>
            <a:r>
              <a:rPr lang="en-US" dirty="0"/>
              <a:t> the actual pdf (full distribution!) of an RV</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1588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994937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check for a maximum. Of course R will do all this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9089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03453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97926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7833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11/9/2024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sciencedirect.com/science/article/pii/S0165176503000326?casa_token=6s_iEmC5d6EAAAAA:nJdepSQey56XGlCa0Ty0ChxjrDgoM9KZkatzvjvghz2Hvx47Vv99mSWD9Y1Mn80Mo6roXgTa"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09800"/>
            <a:ext cx="10591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8: Regressions with </a:t>
            </a:r>
            <a:r>
              <a:rPr lang="en-US" sz="2400" b="1" dirty="0"/>
              <a:t>Binary</a:t>
            </a:r>
            <a:r>
              <a:rPr lang="en-US" sz="2400" dirty="0"/>
              <a:t> Dependent Variables</a:t>
            </a:r>
          </a:p>
          <a:p>
            <a:r>
              <a:rPr lang="en-US" sz="2400" dirty="0"/>
              <a:t>November 8,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t="-1305" b="-5457"/>
                </a:stretch>
              </a:blipFill>
            </p:spPr>
            <p:txBody>
              <a:bodyPr/>
              <a:lstStyle/>
              <a:p>
                <a:r>
                  <a:rPr lang="en-CA">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Example Paper: </a:t>
            </a:r>
            <a:br>
              <a:rPr lang="en-US" dirty="0"/>
            </a:br>
            <a:r>
              <a:rPr lang="en-US" dirty="0" err="1"/>
              <a:t>Bruhin</a:t>
            </a:r>
            <a:r>
              <a:rPr lang="en-US" dirty="0"/>
              <a:t> et al., (2019)</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“Spillovers of prosocial motivation: Evidence from an intervention study on blood donors”</a:t>
            </a:r>
          </a:p>
          <a:p>
            <a:r>
              <a:rPr lang="en-US" i="1" dirty="0"/>
              <a:t>Journal of Health Economics</a:t>
            </a:r>
          </a:p>
        </p:txBody>
      </p:sp>
    </p:spTree>
    <p:extLst>
      <p:ext uri="{BB962C8B-B14F-4D97-AF65-F5344CB8AC3E}">
        <p14:creationId xmlns:p14="http://schemas.microsoft.com/office/powerpoint/2010/main" val="1210529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question: how do peer effects drive donations?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rely on blood donations for a lot of stuff, but we don’t get a lot of blood</a:t>
            </a:r>
          </a:p>
          <a:p>
            <a:r>
              <a:rPr lang="en-US" sz="2400" dirty="0">
                <a:cs typeface="Times New Roman" panose="02020603050405020304" pitchFamily="18" charset="0"/>
              </a:rPr>
              <a:t>Can peer effects increase turn out? (Motivational complementarities) </a:t>
            </a:r>
          </a:p>
        </p:txBody>
      </p:sp>
      <p:pic>
        <p:nvPicPr>
          <p:cNvPr id="5" name="Picture 4">
            <a:extLst>
              <a:ext uri="{FF2B5EF4-FFF2-40B4-BE49-F238E27FC236}">
                <a16:creationId xmlns:a16="http://schemas.microsoft.com/office/drawing/2014/main" id="{33FF6FDE-6EE7-D11B-4B4E-5B2EAEFC9BE5}"/>
              </a:ext>
            </a:extLst>
          </p:cNvPr>
          <p:cNvPicPr>
            <a:picLocks noChangeAspect="1"/>
          </p:cNvPicPr>
          <p:nvPr/>
        </p:nvPicPr>
        <p:blipFill>
          <a:blip r:embed="rId3"/>
          <a:stretch>
            <a:fillRect/>
          </a:stretch>
        </p:blipFill>
        <p:spPr>
          <a:xfrm>
            <a:off x="2209800" y="2034006"/>
            <a:ext cx="7228501" cy="4823994"/>
          </a:xfrm>
          <a:prstGeom prst="rect">
            <a:avLst/>
          </a:prstGeom>
        </p:spPr>
      </p:pic>
    </p:spTree>
    <p:extLst>
      <p:ext uri="{BB962C8B-B14F-4D97-AF65-F5344CB8AC3E}">
        <p14:creationId xmlns:p14="http://schemas.microsoft.com/office/powerpoint/2010/main" val="3866058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p:txBody>
      </p:sp>
      <p:pic>
        <p:nvPicPr>
          <p:cNvPr id="1026" name="Picture 2">
            <a:extLst>
              <a:ext uri="{FF2B5EF4-FFF2-40B4-BE49-F238E27FC236}">
                <a16:creationId xmlns:a16="http://schemas.microsoft.com/office/drawing/2014/main" id="{7574125F-4CDD-0BAB-5380-9652D37362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5" t="2222" r="1251" b="25031"/>
          <a:stretch/>
        </p:blipFill>
        <p:spPr bwMode="auto">
          <a:xfrm>
            <a:off x="914400" y="2438400"/>
            <a:ext cx="9664276" cy="408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97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p:txBody>
      </p:sp>
    </p:spTree>
    <p:extLst>
      <p:ext uri="{BB962C8B-B14F-4D97-AF65-F5344CB8AC3E}">
        <p14:creationId xmlns:p14="http://schemas.microsoft.com/office/powerpoint/2010/main" val="303120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 supply.  </a:t>
            </a:r>
          </a:p>
        </p:txBody>
      </p:sp>
      <p:pic>
        <p:nvPicPr>
          <p:cNvPr id="2050" name="Picture 2" descr="I vant to suck your blood - YouTube">
            <a:extLst>
              <a:ext uri="{FF2B5EF4-FFF2-40B4-BE49-F238E27FC236}">
                <a16:creationId xmlns:a16="http://schemas.microsoft.com/office/drawing/2014/main" id="{9B8DB551-2327-220C-D202-A62B85D20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089722"/>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0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 supply.</a:t>
            </a:r>
          </a:p>
          <a:p>
            <a:pPr lvl="1"/>
            <a:r>
              <a:rPr lang="en-US" sz="2200" dirty="0">
                <a:cs typeface="Times New Roman" panose="02020603050405020304" pitchFamily="18" charset="0"/>
              </a:rPr>
              <a:t>Is this a valid instrument? Why/why not? </a:t>
            </a:r>
          </a:p>
          <a:p>
            <a:pPr lvl="1"/>
            <a:r>
              <a:rPr lang="en-US" sz="2200" dirty="0">
                <a:cs typeface="Times New Roman" panose="02020603050405020304" pitchFamily="18" charset="0"/>
              </a:rPr>
              <a:t>Based on instrument, estimate a </a:t>
            </a:r>
            <a:r>
              <a:rPr lang="en-US" sz="2200" i="1" dirty="0">
                <a:cs typeface="Times New Roman" panose="02020603050405020304" pitchFamily="18" charset="0"/>
              </a:rPr>
              <a:t>bivariate </a:t>
            </a:r>
            <a:r>
              <a:rPr lang="en-US" sz="2200" i="1" dirty="0" err="1">
                <a:cs typeface="Times New Roman" panose="02020603050405020304" pitchFamily="18" charset="0"/>
              </a:rPr>
              <a:t>probit</a:t>
            </a:r>
            <a:r>
              <a:rPr lang="en-US" sz="2200" i="1" dirty="0">
                <a:cs typeface="Times New Roman" panose="02020603050405020304" pitchFamily="18" charset="0"/>
              </a:rPr>
              <a:t> </a:t>
            </a:r>
            <a:r>
              <a:rPr lang="en-US" sz="2200" dirty="0">
                <a:cs typeface="Times New Roman" panose="02020603050405020304" pitchFamily="18" charset="0"/>
              </a:rPr>
              <a:t>accounting for endogeneity  </a:t>
            </a:r>
          </a:p>
        </p:txBody>
      </p:sp>
    </p:spTree>
    <p:extLst>
      <p:ext uri="{BB962C8B-B14F-4D97-AF65-F5344CB8AC3E}">
        <p14:creationId xmlns:p14="http://schemas.microsoft.com/office/powerpoint/2010/main" val="254258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a:t>
            </a:r>
          </a:p>
          <a:p>
            <a:pPr lvl="1"/>
            <a:r>
              <a:rPr lang="en-US" sz="2200" dirty="0">
                <a:cs typeface="Times New Roman" panose="02020603050405020304" pitchFamily="18" charset="0"/>
              </a:rPr>
              <a:t>Is this a valid instrument? Why/why not? </a:t>
            </a:r>
          </a:p>
          <a:p>
            <a:pPr lvl="1"/>
            <a:r>
              <a:rPr lang="en-US" sz="2200" dirty="0">
                <a:cs typeface="Times New Roman" panose="02020603050405020304" pitchFamily="18" charset="0"/>
              </a:rPr>
              <a:t>Based on instrument, estimate a </a:t>
            </a:r>
            <a:r>
              <a:rPr lang="en-US" sz="2200" i="1" dirty="0">
                <a:cs typeface="Times New Roman" panose="02020603050405020304" pitchFamily="18" charset="0"/>
              </a:rPr>
              <a:t>bivariate </a:t>
            </a:r>
            <a:r>
              <a:rPr lang="en-US" sz="2200" i="1" dirty="0" err="1">
                <a:cs typeface="Times New Roman" panose="02020603050405020304" pitchFamily="18" charset="0"/>
              </a:rPr>
              <a:t>probit</a:t>
            </a:r>
            <a:r>
              <a:rPr lang="en-US" sz="2200" i="1" dirty="0">
                <a:cs typeface="Times New Roman" panose="02020603050405020304" pitchFamily="18" charset="0"/>
              </a:rPr>
              <a:t> </a:t>
            </a:r>
            <a:r>
              <a:rPr lang="en-US" sz="2200" dirty="0">
                <a:cs typeface="Times New Roman" panose="02020603050405020304" pitchFamily="18" charset="0"/>
              </a:rPr>
              <a:t>accounting for</a:t>
            </a:r>
          </a:p>
        </p:txBody>
      </p:sp>
      <p:pic>
        <p:nvPicPr>
          <p:cNvPr id="5" name="Picture 4">
            <a:extLst>
              <a:ext uri="{FF2B5EF4-FFF2-40B4-BE49-F238E27FC236}">
                <a16:creationId xmlns:a16="http://schemas.microsoft.com/office/drawing/2014/main" id="{E20D521E-7AB7-8AF4-7955-8ECBE15FC752}"/>
              </a:ext>
            </a:extLst>
          </p:cNvPr>
          <p:cNvPicPr>
            <a:picLocks noChangeAspect="1"/>
          </p:cNvPicPr>
          <p:nvPr/>
        </p:nvPicPr>
        <p:blipFill>
          <a:blip r:embed="rId3"/>
          <a:stretch>
            <a:fillRect/>
          </a:stretch>
        </p:blipFill>
        <p:spPr>
          <a:xfrm>
            <a:off x="838200" y="1115993"/>
            <a:ext cx="7696200" cy="5464835"/>
          </a:xfrm>
          <a:prstGeom prst="rect">
            <a:avLst/>
          </a:prstGeom>
        </p:spPr>
      </p:pic>
    </p:spTree>
    <p:extLst>
      <p:ext uri="{BB962C8B-B14F-4D97-AF65-F5344CB8AC3E}">
        <p14:creationId xmlns:p14="http://schemas.microsoft.com/office/powerpoint/2010/main" val="348101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instrument relevance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610D34E-4D11-8988-9788-9EE87C2AF9EF}"/>
              </a:ext>
            </a:extLst>
          </p:cNvPr>
          <p:cNvPicPr>
            <a:picLocks noChangeAspect="1"/>
          </p:cNvPicPr>
          <p:nvPr/>
        </p:nvPicPr>
        <p:blipFill>
          <a:blip r:embed="rId3"/>
          <a:stretch>
            <a:fillRect/>
          </a:stretch>
        </p:blipFill>
        <p:spPr>
          <a:xfrm>
            <a:off x="609600" y="1042687"/>
            <a:ext cx="10439400" cy="5500484"/>
          </a:xfrm>
          <a:prstGeom prst="rect">
            <a:avLst/>
          </a:prstGeom>
        </p:spPr>
      </p:pic>
    </p:spTree>
    <p:extLst>
      <p:ext uri="{BB962C8B-B14F-4D97-AF65-F5344CB8AC3E}">
        <p14:creationId xmlns:p14="http://schemas.microsoft.com/office/powerpoint/2010/main" val="3042219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Binary Outcome Variables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111ED-61A2-2123-0D2A-EFDD981A07C2}"/>
              </a:ext>
            </a:extLst>
          </p:cNvPr>
          <p:cNvSpPr txBox="1">
            <a:spLocks/>
          </p:cNvSpPr>
          <p:nvPr/>
        </p:nvSpPr>
        <p:spPr>
          <a:xfrm>
            <a:off x="1229032" y="365760"/>
            <a:ext cx="5997678"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pPr>
              <a:spcAft>
                <a:spcPts val="600"/>
              </a:spcAft>
            </a:pPr>
            <a:r>
              <a:rPr lang="en-US" sz="4100">
                <a:latin typeface="+mj-lt"/>
              </a:rPr>
              <a:t>Last Time: Instrumental Variables</a:t>
            </a:r>
          </a:p>
        </p:txBody>
      </p:sp>
      <p:sp>
        <p:nvSpPr>
          <p:cNvPr id="11" name="Rectangle 10">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1211139" y="2005739"/>
            <a:ext cx="6015571" cy="4174398"/>
          </a:xfrm>
        </p:spPr>
        <p:txBody>
          <a:bodyPr vert="horz" lIns="91440" tIns="45720" rIns="91440" bIns="45720" rtlCol="0">
            <a:normAutofit/>
          </a:bodyPr>
          <a:lstStyle/>
          <a:p>
            <a:pPr lvl="1">
              <a:buFont typeface="Wingdings 2"/>
              <a:buChar char=""/>
            </a:pPr>
            <a:endParaRPr lang="en-US">
              <a:latin typeface="+mn-lt"/>
            </a:endParaRPr>
          </a:p>
        </p:txBody>
      </p:sp>
      <p:pic>
        <p:nvPicPr>
          <p:cNvPr id="6" name="Picture 5">
            <a:extLst>
              <a:ext uri="{FF2B5EF4-FFF2-40B4-BE49-F238E27FC236}">
                <a16:creationId xmlns:a16="http://schemas.microsoft.com/office/drawing/2014/main" id="{73C0FAC9-4B4F-4E66-10D0-10744A69ED8A}"/>
              </a:ext>
            </a:extLst>
          </p:cNvPr>
          <p:cNvPicPr>
            <a:picLocks noChangeAspect="1"/>
          </p:cNvPicPr>
          <p:nvPr/>
        </p:nvPicPr>
        <p:blipFill rotWithShape="1">
          <a:blip r:embed="rId3"/>
          <a:srcRect r="5102"/>
          <a:stretch/>
        </p:blipFill>
        <p:spPr>
          <a:xfrm>
            <a:off x="7538689" y="10"/>
            <a:ext cx="4653311" cy="6857990"/>
          </a:xfrm>
          <a:prstGeom prst="rect">
            <a:avLst/>
          </a:prstGeom>
        </p:spPr>
      </p:pic>
    </p:spTree>
    <p:extLst>
      <p:ext uri="{BB962C8B-B14F-4D97-AF65-F5344CB8AC3E}">
        <p14:creationId xmlns:p14="http://schemas.microsoft.com/office/powerpoint/2010/main" val="460121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does OLS work when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𝑌</m:t>
                    </m:r>
                  </m:oMath>
                </a14:m>
                <a:r>
                  <a:rPr lang="en-US" sz="3600" dirty="0">
                    <a:latin typeface="Times New Roman" panose="02020603050405020304" pitchFamily="18" charset="0"/>
                    <a:cs typeface="Times New Roman" panose="02020603050405020304" pitchFamily="18" charset="0"/>
                  </a:rPr>
                  <a:t> is binary?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8447"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is a really common case!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Let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be a binary outcome variable here</a:t>
                </a:r>
              </a:p>
              <a:p>
                <a:r>
                  <a:rPr lang="en-US" sz="2400" dirty="0">
                    <a:cs typeface="Times New Roman" panose="02020603050405020304" pitchFamily="18" charset="0"/>
                  </a:rPr>
                  <a:t>This is a typical OLS regression—same formula, same estimation. </a:t>
                </a:r>
              </a:p>
              <a:p>
                <a:r>
                  <a:rPr lang="en-US" sz="2400" dirty="0">
                    <a:cs typeface="Times New Roman" panose="02020603050405020304" pitchFamily="18" charset="0"/>
                  </a:rPr>
                  <a:t>Only difference: </a:t>
                </a:r>
                <a:r>
                  <a:rPr lang="en-US" sz="2400" b="1" dirty="0">
                    <a:solidFill>
                      <a:schemeClr val="accent2">
                        <a:lumMod val="75000"/>
                      </a:schemeClr>
                    </a:solidFill>
                    <a:cs typeface="Times New Roman" panose="02020603050405020304" pitchFamily="18" charset="0"/>
                  </a:rPr>
                  <a:t>interpretation</a:t>
                </a:r>
                <a:r>
                  <a:rPr lang="en-US" sz="2400" dirty="0">
                    <a:cs typeface="Times New Roman" panose="02020603050405020304" pitchFamily="18" charset="0"/>
                  </a:rPr>
                  <a:t>: how would we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4"/>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does OLS work when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𝑌</m:t>
                    </m:r>
                  </m:oMath>
                </a14:m>
                <a:r>
                  <a:rPr lang="en-US" sz="3600" dirty="0">
                    <a:latin typeface="Times New Roman" panose="02020603050405020304" pitchFamily="18" charset="0"/>
                    <a:cs typeface="Times New Roman" panose="02020603050405020304" pitchFamily="18" charset="0"/>
                  </a:rPr>
                  <a:t> is binary?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8447"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is a really common case!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Let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be a binary outcome variable here</a:t>
                </a:r>
              </a:p>
              <a:p>
                <a:r>
                  <a:rPr lang="en-US" sz="2400" dirty="0">
                    <a:cs typeface="Times New Roman" panose="02020603050405020304" pitchFamily="18" charset="0"/>
                  </a:rPr>
                  <a:t>This is a typical OLS regression—same formula, same estimation. </a:t>
                </a:r>
              </a:p>
              <a:p>
                <a:r>
                  <a:rPr lang="en-US" sz="2400" dirty="0">
                    <a:cs typeface="Times New Roman" panose="02020603050405020304" pitchFamily="18" charset="0"/>
                  </a:rPr>
                  <a:t>Only difference: </a:t>
                </a:r>
                <a:r>
                  <a:rPr lang="en-US" sz="2400" b="1" dirty="0">
                    <a:solidFill>
                      <a:schemeClr val="accent2">
                        <a:lumMod val="75000"/>
                      </a:schemeClr>
                    </a:solidFill>
                    <a:cs typeface="Times New Roman" panose="02020603050405020304" pitchFamily="18" charset="0"/>
                  </a:rPr>
                  <a:t>interpretation</a:t>
                </a:r>
                <a:r>
                  <a:rPr lang="en-US" sz="2400" dirty="0">
                    <a:cs typeface="Times New Roman" panose="02020603050405020304" pitchFamily="18" charset="0"/>
                  </a:rPr>
                  <a:t>: how would we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a:p>
                <a:pPr lvl="1"/>
                <a:r>
                  <a:rPr lang="en-US" sz="2400" dirty="0">
                    <a:cs typeface="Times New Roman" panose="02020603050405020304" pitchFamily="18" charset="0"/>
                  </a:rPr>
                  <a:t>Before,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measures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changes by 1</a:t>
                </a:r>
              </a:p>
              <a:p>
                <a:pPr lvl="1"/>
                <a:r>
                  <a:rPr lang="en-US" sz="2400" dirty="0">
                    <a:cs typeface="Times New Roman" panose="02020603050405020304" pitchFamily="18" charset="0"/>
                  </a:rPr>
                  <a:t>Now,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measures the change in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changes by 1</a:t>
                </a:r>
              </a:p>
              <a:p>
                <a:pPr lvl="1"/>
                <a:r>
                  <a:rPr lang="en-US" sz="2400" dirty="0">
                    <a:cs typeface="Times New Roman" panose="02020603050405020304" pitchFamily="18" charset="0"/>
                  </a:rPr>
                  <a:t>Measured in </a:t>
                </a:r>
                <a:r>
                  <a:rPr lang="en-US" sz="2400" b="1" dirty="0">
                    <a:cs typeface="Times New Roman" panose="02020603050405020304" pitchFamily="18" charset="0"/>
                  </a:rPr>
                  <a:t>percentage points</a:t>
                </a:r>
                <a:r>
                  <a:rPr lang="en-US" sz="2400" dirty="0">
                    <a:cs typeface="Times New Roman" panose="02020603050405020304" pitchFamily="18" charset="0"/>
                  </a:rPr>
                  <a:t>, not </a:t>
                </a:r>
                <a:r>
                  <a:rPr lang="en-US" sz="2400" b="1" dirty="0">
                    <a:cs typeface="Times New Roman" panose="02020603050405020304" pitchFamily="18" charset="0"/>
                  </a:rPr>
                  <a:t>percent</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4"/>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729F17E-6CED-F798-54A5-63FBD44D6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25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Advantages and disadvantages of LPM</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0"/>
                <a:ext cx="9984829" cy="5141388"/>
              </a:xfrm>
            </p:spPr>
            <p:txBody>
              <a:bodyPr>
                <a:normAutofit/>
              </a:bodyPr>
              <a:lstStyle/>
              <a:p>
                <a:r>
                  <a:rPr lang="en-US" sz="2400" dirty="0">
                    <a:cs typeface="Times New Roman" panose="02020603050405020304" pitchFamily="18" charset="0"/>
                  </a:rPr>
                  <a:t>Being able to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as a </a:t>
                </a:r>
                <a:r>
                  <a:rPr lang="en-US" sz="2400" b="1" dirty="0">
                    <a:solidFill>
                      <a:schemeClr val="accent2">
                        <a:lumMod val="75000"/>
                      </a:schemeClr>
                    </a:solidFill>
                    <a:cs typeface="Times New Roman" panose="02020603050405020304" pitchFamily="18" charset="0"/>
                  </a:rPr>
                  <a:t>marginal effect </a:t>
                </a:r>
                <a:r>
                  <a:rPr lang="en-US" sz="2400" dirty="0">
                    <a:cs typeface="Times New Roman" panose="02020603050405020304" pitchFamily="18" charset="0"/>
                  </a:rPr>
                  <a:t>here is very useful!</a:t>
                </a:r>
              </a:p>
              <a:p>
                <a:r>
                  <a:rPr lang="en-US" sz="2400" dirty="0">
                    <a:cs typeface="Times New Roman" panose="02020603050405020304" pitchFamily="18" charset="0"/>
                  </a:rPr>
                  <a:t>But LPM has some other major drawbacks: </a:t>
                </a:r>
              </a:p>
              <a:p>
                <a:pPr lvl="1"/>
                <a:r>
                  <a:rPr lang="en-US" sz="2400" dirty="0">
                    <a:cs typeface="Times New Roman" panose="02020603050405020304" pitchFamily="18" charset="0"/>
                  </a:rPr>
                  <a:t> Predictions are generally </a:t>
                </a:r>
                <a:r>
                  <a:rPr lang="en-US" sz="2400" i="1" dirty="0">
                    <a:cs typeface="Times New Roman" panose="02020603050405020304" pitchFamily="18" charset="0"/>
                  </a:rPr>
                  <a:t>way </a:t>
                </a:r>
                <a:r>
                  <a:rPr lang="en-US" sz="2400" dirty="0">
                    <a:cs typeface="Times New Roman" panose="02020603050405020304" pitchFamily="18" charset="0"/>
                  </a:rPr>
                  <a:t>off (in fact, how do you do predictions?)</a:t>
                </a:r>
              </a:p>
              <a:p>
                <a:pPr lvl="1"/>
                <a:r>
                  <a:rPr lang="en-US" sz="2400" dirty="0">
                    <a:cs typeface="Times New Roman" panose="02020603050405020304" pitchFamily="18" charset="0"/>
                  </a:rPr>
                  <a:t> What’s more, predictions can be outside of the actual </a:t>
                </a:r>
                <a:r>
                  <a:rPr lang="en-US" sz="2400" b="1" dirty="0">
                    <a:cs typeface="Times New Roman" panose="02020603050405020304" pitchFamily="18" charset="0"/>
                  </a:rPr>
                  <a:t>unit interval</a:t>
                </a:r>
              </a:p>
              <a:p>
                <a:pPr lvl="1"/>
                <a:r>
                  <a:rPr lang="en-US" sz="2400" dirty="0">
                    <a:cs typeface="Times New Roman" panose="02020603050405020304" pitchFamily="18" charset="0"/>
                  </a:rPr>
                  <a:t> A disguised disadvantage: we assume that the marginal effect here is </a:t>
                </a:r>
                <a:r>
                  <a:rPr lang="en-US" sz="2400" u="sng" dirty="0">
                    <a:cs typeface="Times New Roman" panose="02020603050405020304" pitchFamily="18" charset="0"/>
                  </a:rPr>
                  <a:t>constant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0"/>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1910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Advantages and disadvantages of LPM</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0"/>
                <a:ext cx="9984829" cy="5141388"/>
              </a:xfrm>
            </p:spPr>
            <p:txBody>
              <a:bodyPr>
                <a:normAutofit/>
              </a:bodyPr>
              <a:lstStyle/>
              <a:p>
                <a:r>
                  <a:rPr lang="en-US" sz="2400" dirty="0">
                    <a:cs typeface="Times New Roman" panose="02020603050405020304" pitchFamily="18" charset="0"/>
                  </a:rPr>
                  <a:t>Being able to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as a </a:t>
                </a:r>
                <a:r>
                  <a:rPr lang="en-US" sz="2400" b="1" dirty="0">
                    <a:solidFill>
                      <a:schemeClr val="accent2">
                        <a:lumMod val="75000"/>
                      </a:schemeClr>
                    </a:solidFill>
                    <a:cs typeface="Times New Roman" panose="02020603050405020304" pitchFamily="18" charset="0"/>
                  </a:rPr>
                  <a:t>marginal effect </a:t>
                </a:r>
                <a:r>
                  <a:rPr lang="en-US" sz="2400" dirty="0">
                    <a:cs typeface="Times New Roman" panose="02020603050405020304" pitchFamily="18" charset="0"/>
                  </a:rPr>
                  <a:t>here is very useful!</a:t>
                </a:r>
              </a:p>
              <a:p>
                <a:r>
                  <a:rPr lang="en-US" sz="2400" dirty="0">
                    <a:cs typeface="Times New Roman" panose="02020603050405020304" pitchFamily="18" charset="0"/>
                  </a:rPr>
                  <a:t>But LPM has some other major drawbacks: </a:t>
                </a:r>
              </a:p>
              <a:p>
                <a:pPr lvl="1"/>
                <a:r>
                  <a:rPr lang="en-US" sz="2400" dirty="0">
                    <a:cs typeface="Times New Roman" panose="02020603050405020304" pitchFamily="18" charset="0"/>
                  </a:rPr>
                  <a:t> Predictions are generally </a:t>
                </a:r>
                <a:r>
                  <a:rPr lang="en-US" sz="2400" i="1" dirty="0">
                    <a:cs typeface="Times New Roman" panose="02020603050405020304" pitchFamily="18" charset="0"/>
                  </a:rPr>
                  <a:t>way </a:t>
                </a:r>
                <a:r>
                  <a:rPr lang="en-US" sz="2400" dirty="0">
                    <a:cs typeface="Times New Roman" panose="02020603050405020304" pitchFamily="18" charset="0"/>
                  </a:rPr>
                  <a:t>off (in fact, how do you do predictions?)</a:t>
                </a:r>
              </a:p>
              <a:p>
                <a:pPr lvl="1"/>
                <a:r>
                  <a:rPr lang="en-US" sz="2400" dirty="0">
                    <a:cs typeface="Times New Roman" panose="02020603050405020304" pitchFamily="18" charset="0"/>
                  </a:rPr>
                  <a:t> What’s more, predictions can be outside of the actual </a:t>
                </a:r>
                <a:r>
                  <a:rPr lang="en-US" sz="2400" b="1" dirty="0">
                    <a:cs typeface="Times New Roman" panose="02020603050405020304" pitchFamily="18" charset="0"/>
                  </a:rPr>
                  <a:t>unit interval</a:t>
                </a:r>
              </a:p>
              <a:p>
                <a:pPr lvl="1"/>
                <a:r>
                  <a:rPr lang="en-US" sz="2400" dirty="0">
                    <a:cs typeface="Times New Roman" panose="02020603050405020304" pitchFamily="18" charset="0"/>
                  </a:rPr>
                  <a:t> A disguised disadvantage: we assume that the marginal effect here is </a:t>
                </a:r>
                <a:r>
                  <a:rPr lang="en-US" sz="2400" u="sng" dirty="0">
                    <a:cs typeface="Times New Roman" panose="02020603050405020304" pitchFamily="18" charset="0"/>
                  </a:rPr>
                  <a:t>constant</a:t>
                </a:r>
              </a:p>
              <a:p>
                <a:r>
                  <a:rPr lang="en-US" sz="2400" dirty="0">
                    <a:cs typeface="Times New Roman" panose="02020603050405020304" pitchFamily="18" charset="0"/>
                  </a:rPr>
                  <a:t>What we really want is a model that </a:t>
                </a:r>
                <a:r>
                  <a:rPr lang="en-US" sz="2400" b="1" dirty="0">
                    <a:cs typeface="Times New Roman" panose="02020603050405020304" pitchFamily="18" charset="0"/>
                  </a:rPr>
                  <a:t>acknowledges </a:t>
                </a:r>
                <a:r>
                  <a:rPr lang="en-US" sz="2400" dirty="0">
                    <a:cs typeface="Times New Roman" panose="02020603050405020304" pitchFamily="18" charset="0"/>
                  </a:rPr>
                  <a:t>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a:t>
                </a:r>
              </a:p>
              <a:p>
                <a:r>
                  <a:rPr lang="en-US" sz="2400" dirty="0">
                    <a:cs typeface="Times New Roman" panose="02020603050405020304" pitchFamily="18" charset="0"/>
                  </a:rPr>
                  <a:t>OLS doesn’t do that!</a:t>
                </a:r>
              </a:p>
              <a:p>
                <a:r>
                  <a:rPr lang="en-US" sz="2400" dirty="0">
                    <a:cs typeface="Times New Roman" panose="02020603050405020304" pitchFamily="18" charset="0"/>
                  </a:rPr>
                  <a:t>A side note: </a:t>
                </a:r>
                <a:r>
                  <a:rPr lang="en-US" sz="2400" b="1" dirty="0">
                    <a:cs typeface="Times New Roman" panose="02020603050405020304" pitchFamily="18" charset="0"/>
                  </a:rPr>
                  <a:t>heteroskedasticity is </a:t>
                </a:r>
                <a:r>
                  <a:rPr lang="en-US" sz="2400" b="1" i="1" dirty="0">
                    <a:cs typeface="Times New Roman" panose="02020603050405020304" pitchFamily="18" charset="0"/>
                  </a:rPr>
                  <a:t>built in </a:t>
                </a:r>
                <a:r>
                  <a:rPr lang="en-US" sz="2400" b="1" dirty="0">
                    <a:cs typeface="Times New Roman" panose="02020603050405020304" pitchFamily="18" charset="0"/>
                  </a:rPr>
                  <a:t>with an LPM. </a:t>
                </a:r>
                <a:r>
                  <a:rPr lang="en-US" sz="2400" dirty="0">
                    <a:cs typeface="Times New Roman" panose="02020603050405020304" pitchFamily="18" charset="0"/>
                  </a:rPr>
                  <a:t>(Why?)</a:t>
                </a:r>
              </a:p>
              <a:p>
                <a:pPr lvl="1"/>
                <a:r>
                  <a:rPr lang="en-US" sz="2400" dirty="0">
                    <a:cs typeface="Times New Roman" panose="02020603050405020304" pitchFamily="18" charset="0"/>
                  </a:rPr>
                  <a:t>If you use an LPM, you </a:t>
                </a:r>
                <a:r>
                  <a:rPr lang="en-US" sz="2400" u="sng" dirty="0">
                    <a:cs typeface="Times New Roman" panose="02020603050405020304" pitchFamily="18" charset="0"/>
                  </a:rPr>
                  <a:t>have to </a:t>
                </a:r>
                <a:r>
                  <a:rPr lang="en-US" sz="2400" dirty="0">
                    <a:cs typeface="Times New Roman" panose="02020603050405020304" pitchFamily="18" charset="0"/>
                  </a:rPr>
                  <a:t>use robust standard errors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0"/>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59510D8-8B9D-93E2-2694-109AC8412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8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does an LPM even predict?</a:t>
            </a: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E6AA3B4D-6FE0-330B-A38D-E604B97B2203}"/>
              </a:ext>
            </a:extLst>
          </p:cNvPr>
          <p:cNvPicPr>
            <a:picLocks noChangeAspect="1"/>
          </p:cNvPicPr>
          <p:nvPr/>
        </p:nvPicPr>
        <p:blipFill>
          <a:blip r:embed="rId3"/>
          <a:stretch>
            <a:fillRect/>
          </a:stretch>
        </p:blipFill>
        <p:spPr>
          <a:xfrm>
            <a:off x="2034540" y="1098631"/>
            <a:ext cx="7589520" cy="5598013"/>
          </a:xfrm>
          <a:prstGeom prst="rect">
            <a:avLst/>
          </a:prstGeom>
        </p:spPr>
      </p:pic>
    </p:spTree>
    <p:extLst>
      <p:ext uri="{BB962C8B-B14F-4D97-AF65-F5344CB8AC3E}">
        <p14:creationId xmlns:p14="http://schemas.microsoft.com/office/powerpoint/2010/main" val="3952436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does an LPM even predict?</a:t>
            </a: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5C30B6BD-3AAC-1744-B9F6-05C4C85190E6}"/>
              </a:ext>
            </a:extLst>
          </p:cNvPr>
          <p:cNvPicPr>
            <a:picLocks noChangeAspect="1"/>
          </p:cNvPicPr>
          <p:nvPr/>
        </p:nvPicPr>
        <p:blipFill>
          <a:blip r:embed="rId3"/>
          <a:stretch>
            <a:fillRect/>
          </a:stretch>
        </p:blipFill>
        <p:spPr>
          <a:xfrm>
            <a:off x="2034540" y="1066801"/>
            <a:ext cx="7589520" cy="5391743"/>
          </a:xfrm>
          <a:prstGeom prst="rect">
            <a:avLst/>
          </a:prstGeom>
        </p:spPr>
      </p:pic>
    </p:spTree>
    <p:extLst>
      <p:ext uri="{BB962C8B-B14F-4D97-AF65-F5344CB8AC3E}">
        <p14:creationId xmlns:p14="http://schemas.microsoft.com/office/powerpoint/2010/main" val="2277832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Linear Probability Models</a:t>
            </a:r>
          </a:p>
        </p:txBody>
      </p:sp>
      <p:pic>
        <p:nvPicPr>
          <p:cNvPr id="5" name="Content Placeholder 4">
            <a:extLst>
              <a:ext uri="{FF2B5EF4-FFF2-40B4-BE49-F238E27FC236}">
                <a16:creationId xmlns:a16="http://schemas.microsoft.com/office/drawing/2014/main" id="{180BC8A5-5C96-718F-57D2-B77896F883CB}"/>
              </a:ext>
            </a:extLst>
          </p:cNvPr>
          <p:cNvPicPr>
            <a:picLocks noGrp="1" noChangeAspect="1"/>
          </p:cNvPicPr>
          <p:nvPr>
            <p:ph idx="1"/>
          </p:nvPr>
        </p:nvPicPr>
        <p:blipFill>
          <a:blip r:embed="rId3"/>
          <a:stretch>
            <a:fillRect/>
          </a:stretch>
        </p:blipFill>
        <p:spPr>
          <a:xfrm>
            <a:off x="199731" y="1371600"/>
            <a:ext cx="10747021" cy="4267200"/>
          </a:xfrm>
        </p:spPr>
      </p:pic>
    </p:spTree>
    <p:extLst>
      <p:ext uri="{BB962C8B-B14F-4D97-AF65-F5344CB8AC3E}">
        <p14:creationId xmlns:p14="http://schemas.microsoft.com/office/powerpoint/2010/main" val="761996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Linear Probability Models</a:t>
            </a:r>
          </a:p>
        </p:txBody>
      </p:sp>
      <p:pic>
        <p:nvPicPr>
          <p:cNvPr id="5" name="Content Placeholder 4">
            <a:extLst>
              <a:ext uri="{FF2B5EF4-FFF2-40B4-BE49-F238E27FC236}">
                <a16:creationId xmlns:a16="http://schemas.microsoft.com/office/drawing/2014/main" id="{180BC8A5-5C96-718F-57D2-B77896F883CB}"/>
              </a:ext>
            </a:extLst>
          </p:cNvPr>
          <p:cNvPicPr>
            <a:picLocks noGrp="1" noChangeAspect="1"/>
          </p:cNvPicPr>
          <p:nvPr>
            <p:ph idx="1"/>
          </p:nvPr>
        </p:nvPicPr>
        <p:blipFill>
          <a:blip r:embed="rId3"/>
          <a:stretch>
            <a:fillRect/>
          </a:stretch>
        </p:blipFill>
        <p:spPr>
          <a:xfrm>
            <a:off x="199731" y="1371600"/>
            <a:ext cx="10747021" cy="4267200"/>
          </a:xfrm>
        </p:spPr>
      </p:pic>
      <p:pic>
        <p:nvPicPr>
          <p:cNvPr id="4" name="Picture 3">
            <a:extLst>
              <a:ext uri="{FF2B5EF4-FFF2-40B4-BE49-F238E27FC236}">
                <a16:creationId xmlns:a16="http://schemas.microsoft.com/office/drawing/2014/main" id="{B4770FD9-848C-7252-BE1C-4E88CF5E068B}"/>
              </a:ext>
            </a:extLst>
          </p:cNvPr>
          <p:cNvPicPr>
            <a:picLocks noChangeAspect="1"/>
          </p:cNvPicPr>
          <p:nvPr/>
        </p:nvPicPr>
        <p:blipFill>
          <a:blip r:embed="rId4"/>
          <a:stretch>
            <a:fillRect/>
          </a:stretch>
        </p:blipFill>
        <p:spPr>
          <a:xfrm>
            <a:off x="322144" y="1447800"/>
            <a:ext cx="10726856" cy="4267200"/>
          </a:xfrm>
          <a:prstGeom prst="rect">
            <a:avLst/>
          </a:prstGeom>
        </p:spPr>
      </p:pic>
    </p:spTree>
    <p:extLst>
      <p:ext uri="{BB962C8B-B14F-4D97-AF65-F5344CB8AC3E}">
        <p14:creationId xmlns:p14="http://schemas.microsoft.com/office/powerpoint/2010/main" val="140850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Odds</a:t>
            </a:r>
          </a:p>
        </p:txBody>
      </p:sp>
      <p:pic>
        <p:nvPicPr>
          <p:cNvPr id="6" name="Picture 5">
            <a:extLst>
              <a:ext uri="{FF2B5EF4-FFF2-40B4-BE49-F238E27FC236}">
                <a16:creationId xmlns:a16="http://schemas.microsoft.com/office/drawing/2014/main" id="{21E7C558-BF76-3B25-160A-34080317BC74}"/>
              </a:ext>
            </a:extLst>
          </p:cNvPr>
          <p:cNvPicPr>
            <a:picLocks noChangeAspect="1"/>
          </p:cNvPicPr>
          <p:nvPr/>
        </p:nvPicPr>
        <p:blipFill>
          <a:blip r:embed="rId3"/>
          <a:stretch>
            <a:fillRect/>
          </a:stretch>
        </p:blipFill>
        <p:spPr>
          <a:xfrm>
            <a:off x="685800" y="1202170"/>
            <a:ext cx="10223630" cy="4208029"/>
          </a:xfrm>
          <a:prstGeom prst="rect">
            <a:avLst/>
          </a:prstGeom>
        </p:spPr>
      </p:pic>
    </p:spTree>
    <p:extLst>
      <p:ext uri="{BB962C8B-B14F-4D97-AF65-F5344CB8AC3E}">
        <p14:creationId xmlns:p14="http://schemas.microsoft.com/office/powerpoint/2010/main" val="247968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Log(Odds)</a:t>
            </a:r>
          </a:p>
        </p:txBody>
      </p:sp>
      <p:pic>
        <p:nvPicPr>
          <p:cNvPr id="4" name="Picture 3">
            <a:extLst>
              <a:ext uri="{FF2B5EF4-FFF2-40B4-BE49-F238E27FC236}">
                <a16:creationId xmlns:a16="http://schemas.microsoft.com/office/drawing/2014/main" id="{846C7293-360E-3624-0789-B5A891DD32A2}"/>
              </a:ext>
            </a:extLst>
          </p:cNvPr>
          <p:cNvPicPr>
            <a:picLocks noChangeAspect="1"/>
          </p:cNvPicPr>
          <p:nvPr/>
        </p:nvPicPr>
        <p:blipFill>
          <a:blip r:embed="rId3"/>
          <a:stretch>
            <a:fillRect/>
          </a:stretch>
        </p:blipFill>
        <p:spPr>
          <a:xfrm>
            <a:off x="692347" y="1295400"/>
            <a:ext cx="10228344" cy="4038600"/>
          </a:xfrm>
          <a:prstGeom prst="rect">
            <a:avLst/>
          </a:prstGeom>
        </p:spPr>
      </p:pic>
    </p:spTree>
    <p:extLst>
      <p:ext uri="{BB962C8B-B14F-4D97-AF65-F5344CB8AC3E}">
        <p14:creationId xmlns:p14="http://schemas.microsoft.com/office/powerpoint/2010/main" val="41382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rPr>
              <a:t>A </a:t>
            </a:r>
            <a:r>
              <a:rPr lang="en-US" sz="2400" b="1" dirty="0">
                <a:latin typeface="Times New Roman"/>
                <a:cs typeface="Times New Roman"/>
              </a:rPr>
              <a:t>front door approach </a:t>
            </a:r>
            <a:r>
              <a:rPr lang="en-US" sz="2400" dirty="0">
                <a:latin typeface="Times New Roman"/>
                <a:cs typeface="Times New Roman"/>
              </a:rPr>
              <a:t>to handle selection on </a:t>
            </a:r>
            <a:r>
              <a:rPr lang="en-US" sz="2400" dirty="0" err="1">
                <a:latin typeface="Times New Roman"/>
                <a:cs typeface="Times New Roman"/>
              </a:rPr>
              <a:t>unobservables</a:t>
            </a:r>
            <a:endParaRPr lang="en-US" sz="2400" dirty="0">
              <a:latin typeface="Times New Roman"/>
              <a:cs typeface="Times New Roman"/>
            </a:endParaRPr>
          </a:p>
          <a:p>
            <a:r>
              <a:rPr lang="en-US" sz="2400" dirty="0">
                <a:latin typeface="Times New Roman"/>
                <a:cs typeface="Times New Roman"/>
              </a:rPr>
              <a:t>Mimicking an experiment with real-world randomization</a:t>
            </a:r>
          </a:p>
          <a:p>
            <a:r>
              <a:rPr lang="en-US" sz="2400" dirty="0">
                <a:latin typeface="Times New Roman"/>
                <a:cs typeface="Times New Roman"/>
              </a:rPr>
              <a:t>Has some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Last Time: Instrumental Variables</a:t>
            </a:r>
            <a:endParaRPr lang="en-US" dirty="0"/>
          </a:p>
        </p:txBody>
      </p:sp>
    </p:spTree>
    <p:extLst>
      <p:ext uri="{BB962C8B-B14F-4D97-AF65-F5344CB8AC3E}">
        <p14:creationId xmlns:p14="http://schemas.microsoft.com/office/powerpoint/2010/main" val="334698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432205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FDEE5680-F793-B1DA-EEF6-7CE7096CB210}"/>
              </a:ext>
            </a:extLst>
          </p:cNvPr>
          <p:cNvSpPr/>
          <p:nvPr/>
        </p:nvSpPr>
        <p:spPr>
          <a:xfrm rot="5400000">
            <a:off x="6591300" y="2532444"/>
            <a:ext cx="304800" cy="990600"/>
          </a:xfrm>
          <a:prstGeom prst="rightBrace">
            <a:avLst/>
          </a:prstGeom>
          <a:noFill/>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270F4F4-2332-5C23-F166-91C98618F264}"/>
              </a:ext>
            </a:extLst>
          </p:cNvPr>
          <p:cNvSpPr txBox="1"/>
          <p:nvPr/>
        </p:nvSpPr>
        <p:spPr>
          <a:xfrm>
            <a:off x="5829300" y="3276600"/>
            <a:ext cx="2705100" cy="369332"/>
          </a:xfrm>
          <a:prstGeom prst="rect">
            <a:avLst/>
          </a:prstGeom>
          <a:noFill/>
        </p:spPr>
        <p:txBody>
          <a:bodyPr wrap="square" rtlCol="0">
            <a:spAutoFit/>
          </a:bodyPr>
          <a:lstStyle/>
          <a:p>
            <a:r>
              <a:rPr lang="en-US" i="1" dirty="0">
                <a:solidFill>
                  <a:srgbClr val="00B050"/>
                </a:solidFill>
              </a:rPr>
              <a:t>Index function</a:t>
            </a:r>
          </a:p>
        </p:txBody>
      </p:sp>
      <p:sp>
        <p:nvSpPr>
          <p:cNvPr id="6" name="Right Brace 5">
            <a:extLst>
              <a:ext uri="{FF2B5EF4-FFF2-40B4-BE49-F238E27FC236}">
                <a16:creationId xmlns:a16="http://schemas.microsoft.com/office/drawing/2014/main" id="{C2A88EFE-D6C0-0B35-C371-E3FAC1DDF1A5}"/>
              </a:ext>
            </a:extLst>
          </p:cNvPr>
          <p:cNvSpPr/>
          <p:nvPr/>
        </p:nvSpPr>
        <p:spPr>
          <a:xfrm rot="5400000">
            <a:off x="6473624" y="2926299"/>
            <a:ext cx="266700" cy="1752600"/>
          </a:xfrm>
          <a:prstGeom prst="rightBrac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DA50D0B-9E57-5F7B-1538-07B3502740E7}"/>
              </a:ext>
            </a:extLst>
          </p:cNvPr>
          <p:cNvSpPr txBox="1"/>
          <p:nvPr/>
        </p:nvSpPr>
        <p:spPr>
          <a:xfrm>
            <a:off x="5943600" y="3897868"/>
            <a:ext cx="2705100" cy="369332"/>
          </a:xfrm>
          <a:prstGeom prst="rect">
            <a:avLst/>
          </a:prstGeom>
          <a:noFill/>
        </p:spPr>
        <p:txBody>
          <a:bodyPr wrap="square" rtlCol="0">
            <a:spAutoFit/>
          </a:bodyPr>
          <a:lstStyle/>
          <a:p>
            <a:r>
              <a:rPr lang="en-US" i="1" dirty="0">
                <a:solidFill>
                  <a:schemeClr val="accent2">
                    <a:lumMod val="50000"/>
                  </a:schemeClr>
                </a:solidFill>
              </a:rPr>
              <a:t>Link function</a:t>
            </a:r>
          </a:p>
        </p:txBody>
      </p:sp>
    </p:spTree>
    <p:extLst>
      <p:ext uri="{BB962C8B-B14F-4D97-AF65-F5344CB8AC3E}">
        <p14:creationId xmlns:p14="http://schemas.microsoft.com/office/powerpoint/2010/main" val="745034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These </a:t>
                </a:r>
                <a:r>
                  <a:rPr lang="en-US" sz="2400" b="1" dirty="0">
                    <a:solidFill>
                      <a:schemeClr val="accent3">
                        <a:lumMod val="75000"/>
                      </a:schemeClr>
                    </a:solidFill>
                    <a:cs typeface="Times New Roman" panose="02020603050405020304" pitchFamily="18" charset="0"/>
                  </a:rPr>
                  <a:t>generalized linear models </a:t>
                </a:r>
                <a:r>
                  <a:rPr lang="en-US" sz="2400" dirty="0">
                    <a:cs typeface="Times New Roman" panose="02020603050405020304" pitchFamily="18" charset="0"/>
                  </a:rPr>
                  <a:t>capture some of our intuition about limited dependent variables</a:t>
                </a:r>
              </a:p>
              <a:p>
                <a:r>
                  <a:rPr lang="en-US" sz="2400" dirty="0">
                    <a:cs typeface="Times New Roman" panose="02020603050405020304" pitchFamily="18" charset="0"/>
                  </a:rPr>
                  <a:t>For example, suppose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but we only observe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if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𝑐</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is called a </a:t>
                </a:r>
                <a:r>
                  <a:rPr lang="en-US" sz="2400" b="1" dirty="0">
                    <a:cs typeface="Times New Roman" panose="02020603050405020304" pitchFamily="18" charset="0"/>
                  </a:rPr>
                  <a:t>latent variable interpretation</a:t>
                </a:r>
              </a:p>
              <a:p>
                <a:pPr lvl="1"/>
                <a:r>
                  <a:rPr lang="en-US" sz="2400" dirty="0">
                    <a:cs typeface="Times New Roman" panose="02020603050405020304" pitchFamily="18" charset="0"/>
                  </a:rPr>
                  <a:t>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(what would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be</m:t>
                    </m:r>
                    <m:r>
                      <a:rPr lang="en-US" sz="2400" b="0" i="0"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r="-549"/>
                </a:stretch>
              </a:blipFill>
            </p:spPr>
            <p:txBody>
              <a:bodyPr/>
              <a:lstStyle/>
              <a:p>
                <a:r>
                  <a:rPr lang="en-US">
                    <a:noFill/>
                  </a:rPr>
                  <a:t> </a:t>
                </a:r>
              </a:p>
            </p:txBody>
          </p:sp>
        </mc:Fallback>
      </mc:AlternateContent>
    </p:spTree>
    <p:extLst>
      <p:ext uri="{BB962C8B-B14F-4D97-AF65-F5344CB8AC3E}">
        <p14:creationId xmlns:p14="http://schemas.microsoft.com/office/powerpoint/2010/main" val="136595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These </a:t>
                </a:r>
                <a:r>
                  <a:rPr lang="en-US" sz="2400" b="1" dirty="0">
                    <a:solidFill>
                      <a:schemeClr val="accent3">
                        <a:lumMod val="75000"/>
                      </a:schemeClr>
                    </a:solidFill>
                    <a:cs typeface="Times New Roman" panose="02020603050405020304" pitchFamily="18" charset="0"/>
                  </a:rPr>
                  <a:t>generalized linear models </a:t>
                </a:r>
                <a:r>
                  <a:rPr lang="en-US" sz="2400" dirty="0">
                    <a:cs typeface="Times New Roman" panose="02020603050405020304" pitchFamily="18" charset="0"/>
                  </a:rPr>
                  <a:t>capture some of our intuition about limited dependent variables</a:t>
                </a:r>
              </a:p>
              <a:p>
                <a:r>
                  <a:rPr lang="en-US" sz="2400" dirty="0">
                    <a:cs typeface="Times New Roman" panose="02020603050405020304" pitchFamily="18" charset="0"/>
                  </a:rPr>
                  <a:t>For example, suppose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but we only observe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if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𝑐</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is called a </a:t>
                </a:r>
                <a:r>
                  <a:rPr lang="en-US" sz="2400" b="1" dirty="0">
                    <a:cs typeface="Times New Roman" panose="02020603050405020304" pitchFamily="18" charset="0"/>
                  </a:rPr>
                  <a:t>latent variable interpretation</a:t>
                </a:r>
              </a:p>
              <a:p>
                <a:pPr lvl="1"/>
                <a:r>
                  <a:rPr lang="en-US" sz="2400" dirty="0">
                    <a:cs typeface="Times New Roman" panose="02020603050405020304" pitchFamily="18" charset="0"/>
                  </a:rPr>
                  <a:t>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(what would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be</m:t>
                    </m:r>
                    <m:r>
                      <a:rPr lang="en-US" sz="2400" b="0" i="0"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a:t>
                </a:r>
              </a:p>
              <a:p>
                <a:r>
                  <a:rPr lang="en-US" sz="2400" dirty="0">
                    <a:cs typeface="Times New Roman" panose="02020603050405020304" pitchFamily="18" charset="0"/>
                  </a:rPr>
                  <a:t>This GLM interpretation will help us deal with essentially </a:t>
                </a:r>
                <a:r>
                  <a:rPr lang="en-US" sz="2400" b="1" dirty="0">
                    <a:cs typeface="Times New Roman" panose="02020603050405020304" pitchFamily="18" charset="0"/>
                  </a:rPr>
                  <a:t>all </a:t>
                </a:r>
                <a:r>
                  <a:rPr lang="en-US" sz="2400" dirty="0">
                    <a:cs typeface="Times New Roman" panose="02020603050405020304" pitchFamily="18" charset="0"/>
                  </a:rPr>
                  <a:t>LDV problems!</a:t>
                </a:r>
              </a:p>
              <a:p>
                <a:pPr lvl="1"/>
                <a:r>
                  <a:rPr lang="en-US" sz="2400" dirty="0">
                    <a:cs typeface="Times New Roman" panose="02020603050405020304" pitchFamily="18" charset="0"/>
                  </a:rPr>
                  <a:t>It’s just a matter of selecting the appropriate</a:t>
                </a:r>
                <a:r>
                  <a:rPr lang="en-US" sz="2400" dirty="0">
                    <a:solidFill>
                      <a:schemeClr val="accent3">
                        <a:lumMod val="75000"/>
                      </a:schemeClr>
                    </a:solidFill>
                    <a:cs typeface="Times New Roman" panose="02020603050405020304" pitchFamily="18" charset="0"/>
                  </a:rPr>
                  <a:t> </a:t>
                </a:r>
                <a:r>
                  <a:rPr lang="en-US" sz="2400" b="1" dirty="0">
                    <a:solidFill>
                      <a:schemeClr val="accent3">
                        <a:lumMod val="75000"/>
                      </a:schemeClr>
                    </a:solidFill>
                    <a:cs typeface="Times New Roman" panose="02020603050405020304" pitchFamily="18" charset="0"/>
                  </a:rPr>
                  <a:t>link function</a:t>
                </a:r>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r="-549"/>
                </a:stretch>
              </a:blipFill>
            </p:spPr>
            <p:txBody>
              <a:bodyPr/>
              <a:lstStyle/>
              <a:p>
                <a:r>
                  <a:rPr lang="en-US">
                    <a:noFill/>
                  </a:rPr>
                  <a:t> </a:t>
                </a:r>
              </a:p>
            </p:txBody>
          </p:sp>
        </mc:Fallback>
      </mc:AlternateContent>
    </p:spTree>
    <p:extLst>
      <p:ext uri="{BB962C8B-B14F-4D97-AF65-F5344CB8AC3E}">
        <p14:creationId xmlns:p14="http://schemas.microsoft.com/office/powerpoint/2010/main" val="779800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 </a:t>
                </a:r>
                <a:r>
                  <a:rPr lang="en-US" sz="2400" b="1" dirty="0">
                    <a:cs typeface="Times New Roman" panose="02020603050405020304" pitchFamily="18" charset="0"/>
                  </a:rPr>
                  <a:t>logit</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5154364-54DB-54A8-7094-B2CDE7307304}"/>
              </a:ext>
            </a:extLst>
          </p:cNvPr>
          <p:cNvPicPr>
            <a:picLocks noChangeAspect="1"/>
          </p:cNvPicPr>
          <p:nvPr/>
        </p:nvPicPr>
        <p:blipFill>
          <a:blip r:embed="rId4"/>
          <a:stretch>
            <a:fillRect/>
          </a:stretch>
        </p:blipFill>
        <p:spPr>
          <a:xfrm>
            <a:off x="1524000" y="1898488"/>
            <a:ext cx="8229600" cy="4594148"/>
          </a:xfrm>
          <a:prstGeom prst="rect">
            <a:avLst/>
          </a:prstGeom>
        </p:spPr>
      </p:pic>
    </p:spTree>
    <p:extLst>
      <p:ext uri="{BB962C8B-B14F-4D97-AF65-F5344CB8AC3E}">
        <p14:creationId xmlns:p14="http://schemas.microsoft.com/office/powerpoint/2010/main" val="38417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 </a:t>
                </a:r>
                <a:r>
                  <a:rPr lang="en-US" sz="2400" b="1" dirty="0" err="1">
                    <a:cs typeface="Times New Roman" panose="02020603050405020304" pitchFamily="18" charset="0"/>
                  </a:rPr>
                  <a:t>probit</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04D56D-9C8D-459A-45DE-FB104C5F794F}"/>
              </a:ext>
            </a:extLst>
          </p:cNvPr>
          <p:cNvPicPr>
            <a:picLocks noChangeAspect="1"/>
          </p:cNvPicPr>
          <p:nvPr/>
        </p:nvPicPr>
        <p:blipFill>
          <a:blip r:embed="rId4"/>
          <a:stretch>
            <a:fillRect/>
          </a:stretch>
        </p:blipFill>
        <p:spPr>
          <a:xfrm>
            <a:off x="1905000" y="1848519"/>
            <a:ext cx="7589520" cy="4780881"/>
          </a:xfrm>
          <a:prstGeom prst="rect">
            <a:avLst/>
          </a:prstGeom>
        </p:spPr>
      </p:pic>
    </p:spTree>
    <p:extLst>
      <p:ext uri="{BB962C8B-B14F-4D97-AF65-F5344CB8AC3E}">
        <p14:creationId xmlns:p14="http://schemas.microsoft.com/office/powerpoint/2010/main" val="262094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a:t>
                </a:r>
              </a:p>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both exploit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𝑆</m:t>
                    </m:r>
                  </m:oMath>
                </a14:m>
                <a:r>
                  <a:rPr lang="en-US" sz="2400" dirty="0">
                    <a:cs typeface="Times New Roman" panose="02020603050405020304" pitchFamily="18" charset="0"/>
                  </a:rPr>
                  <a:t> shape here: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𝐿𝑜𝑔𝑖𝑠𝑡𝑖𝑐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𝑖𝑛𝑑𝑒𝑥</m:t>
                              </m:r>
                            </m:sup>
                          </m:sSup>
                        </m:num>
                        <m:den>
                          <m:r>
                            <a:rPr lang="en-US" sz="2400" b="0" i="1" smtClean="0">
                              <a:latin typeface="Cambria Math" panose="02040503050406030204" pitchFamily="18" charset="0"/>
                              <a:cs typeface="Times New Roman" panose="02020603050405020304" pitchFamily="18" charset="0"/>
                            </a:rPr>
                            <m:t>1+</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𝑖𝑛𝑑𝑒𝑥</m:t>
                              </m:r>
                            </m:sup>
                          </m:sSup>
                        </m:den>
                      </m:f>
                    </m:oMath>
                  </m:oMathPara>
                </a14:m>
                <a:endParaRPr lang="en-US" sz="2400" b="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𝑃𝑟𝑜𝑏𝑖𝑡</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𝑖𝑛𝑑𝑒𝑥</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In general, these return similar answers. Logit has gotten more popular in machine learning than </a:t>
                </a:r>
                <a:r>
                  <a:rPr lang="en-US" sz="2400" dirty="0" err="1">
                    <a:cs typeface="Times New Roman" panose="02020603050405020304" pitchFamily="18" charset="0"/>
                  </a:rPr>
                  <a:t>probit</a:t>
                </a:r>
                <a:r>
                  <a:rPr lang="en-US" sz="2400" dirty="0">
                    <a:cs typeface="Times New Roman" panose="02020603050405020304" pitchFamily="18" charset="0"/>
                  </a:rPr>
                  <a:t> (easier to compute), so we tend to focus on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166137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LPM vs. Logit vs.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both have the advantages that: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lim</m:t>
                              </m:r>
                            </m:e>
                            <m:lim>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lim>
                          </m:limLow>
                        </m:fName>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num>
                                <m:den>
                                  <m:r>
                                    <a:rPr lang="en-US" sz="2400" b="0" i="1" smtClean="0">
                                      <a:latin typeface="Cambria Math" panose="02040503050406030204" pitchFamily="18" charset="0"/>
                                      <a:cs typeface="Times New Roman" panose="02020603050405020304" pitchFamily="18" charset="0"/>
                                    </a:rPr>
                                    <m:t>1+∞</m:t>
                                  </m:r>
                                </m:den>
                              </m:f>
                              <m:r>
                                <a:rPr lang="en-US" sz="2400" b="0" i="1" smtClean="0">
                                  <a:latin typeface="Cambria Math" panose="02040503050406030204" pitchFamily="18" charset="0"/>
                                  <a:cs typeface="Times New Roman" panose="02020603050405020304" pitchFamily="18" charset="0"/>
                                </a:rPr>
                                <m:t>=1</m:t>
                              </m:r>
                            </m:e>
                            <m:sup/>
                          </m:sSup>
                        </m:e>
                      </m:func>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And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lim</m:t>
                              </m:r>
                            </m:e>
                            <m:lim>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lim>
                          </m:limLow>
                        </m:fName>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0</m:t>
                                  </m:r>
                                </m:num>
                                <m:den>
                                  <m:r>
                                    <a:rPr lang="en-US" sz="2400" b="0" i="1" smtClean="0">
                                      <a:latin typeface="Cambria Math" panose="02040503050406030204" pitchFamily="18" charset="0"/>
                                      <a:cs typeface="Times New Roman" panose="02020603050405020304" pitchFamily="18" charset="0"/>
                                    </a:rPr>
                                    <m:t>1+0</m:t>
                                  </m:r>
                                </m:den>
                              </m:f>
                              <m:r>
                                <a:rPr lang="en-US" sz="2400" b="0" i="1" smtClean="0">
                                  <a:latin typeface="Cambria Math" panose="02040503050406030204" pitchFamily="18" charset="0"/>
                                  <a:cs typeface="Times New Roman" panose="02020603050405020304" pitchFamily="18" charset="0"/>
                                </a:rPr>
                                <m:t>=0</m:t>
                              </m:r>
                            </m:e>
                            <m:sup/>
                          </m:sSup>
                        </m:e>
                      </m:func>
                    </m:oMath>
                  </m:oMathPara>
                </a14:m>
                <a:endParaRPr lang="en-US" sz="2400" dirty="0">
                  <a:cs typeface="Times New Roman" panose="02020603050405020304" pitchFamily="18" charset="0"/>
                </a:endParaRPr>
              </a:p>
              <a:p>
                <a:r>
                  <a:rPr lang="en-US" sz="2400" dirty="0">
                    <a:cs typeface="Times New Roman" panose="02020603050405020304" pitchFamily="18" charset="0"/>
                  </a:rPr>
                  <a:t>However, due to the link function, it is </a:t>
                </a:r>
                <a:r>
                  <a:rPr lang="en-US" sz="2400" b="1" dirty="0">
                    <a:cs typeface="Times New Roman" panose="02020603050405020304" pitchFamily="18" charset="0"/>
                  </a:rPr>
                  <a:t>no longer true </a:t>
                </a:r>
                <a:r>
                  <a:rPr lang="en-US" sz="2400" dirty="0">
                    <a:cs typeface="Times New Roman" panose="02020603050405020304" pitchFamily="18" charset="0"/>
                  </a:rPr>
                  <a:t>that our regression coefficients capture </a:t>
                </a:r>
                <a:r>
                  <a:rPr lang="en-US" sz="2400" b="1" dirty="0">
                    <a:cs typeface="Times New Roman" panose="02020603050405020304" pitchFamily="18" charset="0"/>
                  </a:rPr>
                  <a:t>marginal effects</a:t>
                </a:r>
                <a:endParaRPr lang="en-US" sz="2400" dirty="0">
                  <a:cs typeface="Times New Roman" panose="02020603050405020304" pitchFamily="18" charset="0"/>
                </a:endParaRPr>
              </a:p>
              <a:p>
                <a:pPr lvl="1"/>
                <a:r>
                  <a:rPr lang="en-US" sz="2400" dirty="0">
                    <a:cs typeface="Times New Roman" panose="02020603050405020304" pitchFamily="18" charset="0"/>
                  </a:rPr>
                  <a:t>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is what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pPr lvl="1"/>
                <a:r>
                  <a:rPr lang="en-US" sz="2400" dirty="0">
                    <a:cs typeface="Times New Roman" panose="02020603050405020304" pitchFamily="18" charset="0"/>
                  </a:rPr>
                  <a:t>But we can (and should!) invert it to get back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we are after.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175392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Logit/</a:t>
            </a:r>
            <a:r>
              <a:rPr lang="en-US" dirty="0" err="1"/>
              <a:t>Probit</a:t>
            </a:r>
            <a:r>
              <a:rPr lang="en-US" dirty="0"/>
              <a:t> Best Practices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42256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in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1" y="1066801"/>
                <a:ext cx="9677400" cy="5141388"/>
              </a:xfrm>
            </p:spPr>
            <p:txBody>
              <a:bodyPr>
                <a:normAutofit/>
              </a:bodyPr>
              <a:lstStyle/>
              <a:p>
                <a:r>
                  <a:rPr lang="en-US" sz="2400" dirty="0">
                    <a:cs typeface="Times New Roman" panose="02020603050405020304" pitchFamily="18" charset="0"/>
                  </a:rPr>
                  <a:t>Logit and probit are easy to execute (just use “glm” method in R) </a:t>
                </a:r>
              </a:p>
              <a:p>
                <a:r>
                  <a:rPr lang="en-US" sz="2400" dirty="0">
                    <a:cs typeface="Times New Roman" panose="02020603050405020304" pitchFamily="18" charset="0"/>
                  </a:rPr>
                  <a:t>Trouble is </a:t>
                </a:r>
                <a:r>
                  <a:rPr lang="en-US" sz="2400" b="1" dirty="0">
                    <a:solidFill>
                      <a:schemeClr val="accent2">
                        <a:lumMod val="75000"/>
                      </a:schemeClr>
                    </a:solidFill>
                    <a:cs typeface="Times New Roman" panose="02020603050405020304" pitchFamily="18" charset="0"/>
                  </a:rPr>
                  <a:t>interpreting the coefficients: </a:t>
                </a:r>
              </a:p>
              <a:p>
                <a:pPr lvl="1"/>
                <a:r>
                  <a:rPr lang="en-US" sz="2400" dirty="0">
                    <a:cs typeface="Times New Roman" panose="02020603050405020304" pitchFamily="18" charset="0"/>
                  </a:rPr>
                  <a:t>Recall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tells you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𝑖𝑛𝑑𝑒𝑥</m:t>
                    </m:r>
                  </m:oMath>
                </a14:m>
                <a:r>
                  <a:rPr lang="en-US" sz="2400" dirty="0">
                    <a:cs typeface="Times New Roman" panose="02020603050405020304" pitchFamily="18" charset="0"/>
                  </a:rPr>
                  <a:t>, not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endParaRPr lang="en-US" sz="2400" dirty="0">
                  <a:cs typeface="Times New Roman" panose="02020603050405020304" pitchFamily="18" charset="0"/>
                </a:endParaRPr>
              </a:p>
              <a:p>
                <a:pPr lvl="1"/>
                <a:r>
                  <a:rPr lang="en-US" sz="2400" dirty="0">
                    <a:cs typeface="Times New Roman" panose="02020603050405020304" pitchFamily="18" charset="0"/>
                  </a:rPr>
                  <a:t>We have to consider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You can look at the table to get a sense of </a:t>
                </a:r>
                <a:r>
                  <a:rPr lang="en-US" sz="2400" b="1" dirty="0">
                    <a:solidFill>
                      <a:schemeClr val="accent2">
                        <a:lumMod val="75000"/>
                      </a:schemeClr>
                    </a:solidFill>
                    <a:cs typeface="Times New Roman" panose="02020603050405020304" pitchFamily="18" charset="0"/>
                  </a:rPr>
                  <a:t>direction</a:t>
                </a:r>
                <a:r>
                  <a:rPr lang="en-US" sz="2400" dirty="0">
                    <a:cs typeface="Times New Roman" panose="02020603050405020304" pitchFamily="18" charset="0"/>
                  </a:rPr>
                  <a:t> and </a:t>
                </a:r>
                <a:r>
                  <a:rPr lang="en-US" sz="2400" b="1" dirty="0">
                    <a:solidFill>
                      <a:schemeClr val="accent2">
                        <a:lumMod val="75000"/>
                      </a:schemeClr>
                    </a:solidFill>
                    <a:cs typeface="Times New Roman" panose="02020603050405020304" pitchFamily="18" charset="0"/>
                  </a:rPr>
                  <a:t>significance</a:t>
                </a:r>
                <a:r>
                  <a:rPr lang="en-US" sz="2400" dirty="0">
                    <a:cs typeface="Times New Roman" panose="02020603050405020304" pitchFamily="18" charset="0"/>
                  </a:rPr>
                  <a:t>, but </a:t>
                </a:r>
                <a:r>
                  <a:rPr lang="en-US" sz="2400" b="1" dirty="0">
                    <a:solidFill>
                      <a:srgbClr val="FF0000"/>
                    </a:solidFill>
                    <a:cs typeface="Times New Roman" panose="02020603050405020304" pitchFamily="18" charset="0"/>
                  </a:rPr>
                  <a:t>not magnitude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1" y="1066801"/>
                <a:ext cx="9677400" cy="5141388"/>
              </a:xfrm>
              <a:blipFill>
                <a:blip r:embed="rId3"/>
                <a:stretch>
                  <a:fillRect l="-441"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838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rPr>
                  <a:t>A </a:t>
                </a:r>
                <a:r>
                  <a:rPr lang="en-US" sz="2400" b="1" dirty="0">
                    <a:latin typeface="Times New Roman"/>
                    <a:cs typeface="Times New Roman"/>
                  </a:rPr>
                  <a:t>front door approach </a:t>
                </a:r>
                <a:r>
                  <a:rPr lang="en-US" sz="2400" dirty="0">
                    <a:latin typeface="Times New Roman"/>
                    <a:cs typeface="Times New Roman"/>
                  </a:rPr>
                  <a:t>to handle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Mimicking an experiment with real-world randomization</a:t>
                </a:r>
              </a:p>
              <a:p>
                <a:r>
                  <a:rPr lang="en-US" sz="2400" dirty="0">
                    <a:latin typeface="Times New Roman"/>
                    <a:cs typeface="Times New Roman"/>
                  </a:rPr>
                  <a:t>Has some limitations: </a:t>
                </a:r>
              </a:p>
              <a:p>
                <a:pPr lvl="1"/>
                <a:r>
                  <a:rPr lang="en-US" sz="2400" dirty="0">
                    <a:latin typeface="Times New Roman"/>
                    <a:cs typeface="Times New Roman"/>
                  </a:rPr>
                  <a:t>First, it only identifies the LATE under heterogeneous treatment effects, and that may or may not be a policy relevant variable.</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p>
              <a:p>
                <a:pPr lvl="1"/>
                <a:endParaRPr lang="en-US" sz="2400" dirty="0">
                  <a:solidFill>
                    <a:srgbClr val="262626"/>
                  </a:solidFill>
                  <a:latin typeface="Times New Roman"/>
                  <a:cs typeface="Times New Roman"/>
                </a:endParaRPr>
              </a:p>
              <a:p>
                <a:pPr lvl="1"/>
                <a:endParaRPr lang="en-US" sz="2400" dirty="0">
                  <a:solidFill>
                    <a:srgbClr val="262626"/>
                  </a:solidFill>
                  <a:latin typeface="Times New Roman"/>
                  <a:cs typeface="Times New Roman"/>
                </a:endParaRPr>
              </a:p>
              <a:p>
                <a:r>
                  <a:rPr lang="en-US" sz="2600" dirty="0">
                    <a:solidFill>
                      <a:srgbClr val="262626"/>
                    </a:solidFill>
                    <a:latin typeface="Times New Roman"/>
                    <a:cs typeface="Times New Roman"/>
                  </a:rPr>
                  <a:t>What do you do when </a:t>
                </a:r>
                <a14:m>
                  <m:oMath xmlns:m="http://schemas.openxmlformats.org/officeDocument/2006/math">
                    <m:r>
                      <a:rPr lang="en-US" sz="2600" b="0" i="1" smtClean="0">
                        <a:solidFill>
                          <a:srgbClr val="262626"/>
                        </a:solidFill>
                        <a:latin typeface="Cambria Math" panose="02040503050406030204" pitchFamily="18" charset="0"/>
                        <a:cs typeface="Times New Roman"/>
                      </a:rPr>
                      <m:t>𝑌</m:t>
                    </m:r>
                  </m:oMath>
                </a14:m>
                <a:r>
                  <a:rPr lang="en-US" sz="2600" dirty="0">
                    <a:solidFill>
                      <a:srgbClr val="262626"/>
                    </a:solidFill>
                    <a:cs typeface="Times New Roman"/>
                  </a:rPr>
                  <a:t> is not continuous? How does that change approaches?</a:t>
                </a:r>
              </a:p>
              <a:p>
                <a:pPr lvl="1">
                  <a:buFont typeface="Wingdings 2"/>
                  <a:buChar char=""/>
                </a:pPr>
                <a:endParaRPr lang="en-US" sz="2400" dirty="0">
                  <a:cs typeface="Times New Roman"/>
                </a:endParaRPr>
              </a:p>
            </p:txBody>
          </p:sp>
        </mc:Choice>
        <mc:Fallback xmlns="">
          <p:sp>
            <p:nvSpPr>
              <p:cNvPr id="3" name="Content Placeholder 2">
                <a:extLst>
                  <a:ext uri="{FF2B5EF4-FFF2-40B4-BE49-F238E27FC236}">
                    <a16:creationId xmlns:a16="http://schemas.microsoft.com/office/drawing/2014/main" id="{8BFAC18E-4064-A1FE-C1EB-5D23F1DFAD23}"/>
                  </a:ext>
                </a:extLst>
              </p:cNvPr>
              <p:cNvSpPr>
                <a:spLocks noGrp="1" noRot="1" noChangeAspect="1" noMove="1" noResize="1" noEditPoints="1" noAdjustHandles="1" noChangeArrowheads="1" noChangeShapeType="1" noTextEdit="1"/>
              </p:cNvSpPr>
              <p:nvPr>
                <p:ph idx="1"/>
              </p:nvPr>
            </p:nvSpPr>
            <p:spPr>
              <a:xfrm>
                <a:off x="914400" y="1119952"/>
                <a:ext cx="9984829" cy="5357048"/>
              </a:xfrm>
              <a:blipFill>
                <a:blip r:embed="rId3"/>
                <a:stretch>
                  <a:fillRect l="-549" t="-1251" r="-97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Last Time: Instrumental Variables</a:t>
            </a:r>
            <a:endParaRPr lang="en-US" dirty="0"/>
          </a:p>
        </p:txBody>
      </p:sp>
      <p:sp>
        <p:nvSpPr>
          <p:cNvPr id="4" name="Title 1">
            <a:extLst>
              <a:ext uri="{FF2B5EF4-FFF2-40B4-BE49-F238E27FC236}">
                <a16:creationId xmlns:a16="http://schemas.microsoft.com/office/drawing/2014/main" id="{66D88018-A2D6-33DA-4F0F-340FD6CC732C}"/>
              </a:ext>
            </a:extLst>
          </p:cNvPr>
          <p:cNvSpPr txBox="1">
            <a:spLocks/>
          </p:cNvSpPr>
          <p:nvPr/>
        </p:nvSpPr>
        <p:spPr>
          <a:xfrm>
            <a:off x="609600" y="39624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This Time: Limited Dependent Variables</a:t>
            </a:r>
            <a:endParaRPr lang="en-US" dirty="0"/>
          </a:p>
        </p:txBody>
      </p:sp>
    </p:spTree>
    <p:extLst>
      <p:ext uri="{BB962C8B-B14F-4D97-AF65-F5344CB8AC3E}">
        <p14:creationId xmlns:p14="http://schemas.microsoft.com/office/powerpoint/2010/main" val="1286152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in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1" y="1066801"/>
                <a:ext cx="9677400" cy="5141388"/>
              </a:xfrm>
            </p:spPr>
            <p:txBody>
              <a:bodyPr>
                <a:noAutofit/>
              </a:bodyPr>
              <a:lstStyle/>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are easy to execute (just use “</a:t>
                </a:r>
                <a:r>
                  <a:rPr lang="en-US" sz="2400" dirty="0" err="1">
                    <a:cs typeface="Times New Roman" panose="02020603050405020304" pitchFamily="18" charset="0"/>
                  </a:rPr>
                  <a:t>glm</a:t>
                </a:r>
                <a:r>
                  <a:rPr lang="en-US" sz="2400" dirty="0">
                    <a:cs typeface="Times New Roman" panose="02020603050405020304" pitchFamily="18" charset="0"/>
                  </a:rPr>
                  <a:t>” method) </a:t>
                </a:r>
              </a:p>
              <a:p>
                <a:r>
                  <a:rPr lang="en-US" sz="2400" dirty="0">
                    <a:cs typeface="Times New Roman" panose="02020603050405020304" pitchFamily="18" charset="0"/>
                  </a:rPr>
                  <a:t>Trouble is </a:t>
                </a:r>
                <a:r>
                  <a:rPr lang="en-US" sz="2400" b="1" dirty="0">
                    <a:solidFill>
                      <a:schemeClr val="accent2">
                        <a:lumMod val="75000"/>
                      </a:schemeClr>
                    </a:solidFill>
                    <a:cs typeface="Times New Roman" panose="02020603050405020304" pitchFamily="18" charset="0"/>
                  </a:rPr>
                  <a:t>interpreting the coefficients: </a:t>
                </a:r>
              </a:p>
              <a:p>
                <a:pPr lvl="1"/>
                <a:r>
                  <a:rPr lang="en-US" sz="2400" dirty="0">
                    <a:cs typeface="Times New Roman" panose="02020603050405020304" pitchFamily="18" charset="0"/>
                  </a:rPr>
                  <a:t>Recall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tells you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𝑖𝑛𝑑𝑒𝑥</m:t>
                    </m:r>
                  </m:oMath>
                </a14:m>
                <a:r>
                  <a:rPr lang="en-US" sz="2400" dirty="0">
                    <a:cs typeface="Times New Roman" panose="02020603050405020304" pitchFamily="18" charset="0"/>
                  </a:rPr>
                  <a:t>, not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endParaRPr lang="en-US" sz="2400" dirty="0">
                  <a:cs typeface="Times New Roman" panose="02020603050405020304" pitchFamily="18" charset="0"/>
                </a:endParaRPr>
              </a:p>
              <a:p>
                <a:pPr lvl="1"/>
                <a:r>
                  <a:rPr lang="en-US" sz="2400" dirty="0">
                    <a:cs typeface="Times New Roman" panose="02020603050405020304" pitchFamily="18" charset="0"/>
                  </a:rPr>
                  <a:t>We have to consider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You can look at the table to get a sense of </a:t>
                </a:r>
                <a:r>
                  <a:rPr lang="en-US" sz="2400" b="1" dirty="0">
                    <a:solidFill>
                      <a:schemeClr val="accent2">
                        <a:lumMod val="75000"/>
                      </a:schemeClr>
                    </a:solidFill>
                    <a:cs typeface="Times New Roman" panose="02020603050405020304" pitchFamily="18" charset="0"/>
                  </a:rPr>
                  <a:t>direction</a:t>
                </a:r>
                <a:r>
                  <a:rPr lang="en-US" sz="2400" dirty="0">
                    <a:cs typeface="Times New Roman" panose="02020603050405020304" pitchFamily="18" charset="0"/>
                  </a:rPr>
                  <a:t> and </a:t>
                </a:r>
                <a:r>
                  <a:rPr lang="en-US" sz="2400" b="1" dirty="0">
                    <a:solidFill>
                      <a:schemeClr val="accent2">
                        <a:lumMod val="75000"/>
                      </a:schemeClr>
                    </a:solidFill>
                    <a:cs typeface="Times New Roman" panose="02020603050405020304" pitchFamily="18" charset="0"/>
                  </a:rPr>
                  <a:t>significance</a:t>
                </a:r>
                <a:r>
                  <a:rPr lang="en-US" sz="2400" dirty="0">
                    <a:cs typeface="Times New Roman" panose="02020603050405020304" pitchFamily="18" charset="0"/>
                  </a:rPr>
                  <a:t>, but </a:t>
                </a:r>
                <a:r>
                  <a:rPr lang="en-US" sz="2400" b="1" dirty="0">
                    <a:solidFill>
                      <a:srgbClr val="FF0000"/>
                    </a:solidFill>
                    <a:cs typeface="Times New Roman" panose="02020603050405020304" pitchFamily="18" charset="0"/>
                  </a:rPr>
                  <a:t>not magnitude</a:t>
                </a:r>
              </a:p>
              <a:p>
                <a:r>
                  <a:rPr lang="en-US" sz="2400" dirty="0">
                    <a:cs typeface="Times New Roman" panose="02020603050405020304" pitchFamily="18" charset="0"/>
                  </a:rPr>
                  <a:t>You might use an LPM when: </a:t>
                </a:r>
              </a:p>
              <a:p>
                <a:pPr lvl="1"/>
                <a:r>
                  <a:rPr lang="en-US" sz="2400" dirty="0">
                    <a:cs typeface="Times New Roman" panose="02020603050405020304" pitchFamily="18" charset="0"/>
                  </a:rPr>
                  <a:t>LPMs are better in small samples than logit/</a:t>
                </a:r>
                <a:r>
                  <a:rPr lang="en-US" sz="2400" dirty="0" err="1">
                    <a:cs typeface="Times New Roman" panose="02020603050405020304" pitchFamily="18" charset="0"/>
                  </a:rPr>
                  <a:t>probit</a:t>
                </a:r>
                <a:r>
                  <a:rPr lang="en-US" sz="2400" dirty="0">
                    <a:cs typeface="Times New Roman" panose="02020603050405020304" pitchFamily="18" charset="0"/>
                  </a:rPr>
                  <a:t>, which generally use </a:t>
                </a:r>
                <a:r>
                  <a:rPr lang="en-US" sz="2400" b="1" dirty="0">
                    <a:cs typeface="Times New Roman" panose="02020603050405020304" pitchFamily="18" charset="0"/>
                  </a:rPr>
                  <a:t>Maximum Likelihood Estimation (MLE) </a:t>
                </a:r>
              </a:p>
              <a:p>
                <a:pPr lvl="1"/>
                <a:r>
                  <a:rPr lang="en-US" sz="2400" dirty="0">
                    <a:cs typeface="Times New Roman" panose="02020603050405020304" pitchFamily="18" charset="0"/>
                  </a:rPr>
                  <a:t>You only care about slope for predicted values far from boundaries</a:t>
                </a:r>
              </a:p>
              <a:p>
                <a:pPr lvl="1"/>
                <a:r>
                  <a:rPr lang="en-US" sz="2400" dirty="0">
                    <a:cs typeface="Times New Roman" panose="02020603050405020304" pitchFamily="18" charset="0"/>
                  </a:rPr>
                  <a:t>There are limited values on RHS (less variation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fewer prediction issues)</a:t>
                </a:r>
              </a:p>
              <a:p>
                <a:pPr lvl="1"/>
                <a:r>
                  <a:rPr lang="en-US" sz="2400" b="1" dirty="0">
                    <a:cs typeface="Times New Roman" panose="02020603050405020304" pitchFamily="18" charset="0"/>
                  </a:rPr>
                  <a:t>Remember LPM performs poorly if </a:t>
                </a:r>
                <a14:m>
                  <m:oMath xmlns:m="http://schemas.openxmlformats.org/officeDocument/2006/math">
                    <m:acc>
                      <m:accPr>
                        <m:chr m:val="̅"/>
                        <m:ctrlPr>
                          <a:rPr lang="en-US" sz="2400" b="1"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b="1" dirty="0">
                    <a:cs typeface="Times New Roman" panose="02020603050405020304" pitchFamily="18" charset="0"/>
                  </a:rPr>
                  <a:t> is close to 0 or 1!</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1" y="1066801"/>
                <a:ext cx="9677400" cy="5141388"/>
              </a:xfrm>
              <a:blipFill>
                <a:blip r:embed="rId3"/>
                <a:stretch>
                  <a:fillRect l="-441" t="-1305" b="-100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01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Typically, journals report results from logit/probit regressions using </a:t>
            </a:r>
            <a:r>
              <a:rPr lang="en-US" sz="2400" b="1" dirty="0">
                <a:cs typeface="Times New Roman" panose="02020603050405020304" pitchFamily="18" charset="0"/>
              </a:rPr>
              <a:t>odds ratios</a:t>
            </a:r>
          </a:p>
          <a:p>
            <a:r>
              <a:rPr lang="en-US" sz="2400" dirty="0">
                <a:cs typeface="Times New Roman" panose="02020603050405020304" pitchFamily="18" charset="0"/>
              </a:rPr>
              <a:t> What does</a:t>
            </a:r>
          </a:p>
          <a:p>
            <a:pPr marL="0" indent="0">
              <a:buNone/>
            </a:pPr>
            <a:endParaRPr lang="en-US" sz="2400" dirty="0">
              <a:cs typeface="Times New Roman" panose="02020603050405020304" pitchFamily="18" charset="0"/>
            </a:endParaRPr>
          </a:p>
        </p:txBody>
      </p:sp>
      <p:pic>
        <p:nvPicPr>
          <p:cNvPr id="1026" name="Picture 2" descr="What is a meme? Here's everything you need to know | Digital Trends">
            <a:extLst>
              <a:ext uri="{FF2B5EF4-FFF2-40B4-BE49-F238E27FC236}">
                <a16:creationId xmlns:a16="http://schemas.microsoft.com/office/drawing/2014/main" id="{524E3057-0FB5-4790-63D2-1507DF7B4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32552"/>
            <a:ext cx="76962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74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Typically, journals report results from logit/probit regressions using </a:t>
                </a:r>
                <a:r>
                  <a:rPr lang="en-US" sz="2400" b="1" dirty="0">
                    <a:cs typeface="Times New Roman" panose="02020603050405020304" pitchFamily="18" charset="0"/>
                  </a:rPr>
                  <a:t>odds ratios</a:t>
                </a:r>
              </a:p>
              <a:p>
                <a:r>
                  <a:rPr lang="en-US" sz="2400" dirty="0">
                    <a:cs typeface="Times New Roman" panose="02020603050405020304" pitchFamily="18" charset="0"/>
                  </a:rPr>
                  <a:t> Formally: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𝑂</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𝑂𝑑𝑑𝑠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𝑂𝑑𝑑𝑠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den>
                      </m:f>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To report this, take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as your odds ratio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6F1CE88-2774-14BD-93C9-DE7A97892485}"/>
              </a:ext>
            </a:extLst>
          </p:cNvPr>
          <p:cNvPicPr>
            <a:picLocks noChangeAspect="1"/>
          </p:cNvPicPr>
          <p:nvPr/>
        </p:nvPicPr>
        <p:blipFill>
          <a:blip r:embed="rId4"/>
          <a:stretch>
            <a:fillRect/>
          </a:stretch>
        </p:blipFill>
        <p:spPr>
          <a:xfrm>
            <a:off x="622139" y="3124200"/>
            <a:ext cx="9640645" cy="2457793"/>
          </a:xfrm>
          <a:prstGeom prst="rect">
            <a:avLst/>
          </a:prstGeom>
        </p:spPr>
      </p:pic>
    </p:spTree>
    <p:extLst>
      <p:ext uri="{BB962C8B-B14F-4D97-AF65-F5344CB8AC3E}">
        <p14:creationId xmlns:p14="http://schemas.microsoft.com/office/powerpoint/2010/main" val="99543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Typically, journals report results from logit/probit regressions using </a:t>
                </a:r>
                <a:r>
                  <a:rPr lang="en-US" sz="2400" b="1" dirty="0">
                    <a:cs typeface="Times New Roman" panose="02020603050405020304" pitchFamily="18" charset="0"/>
                  </a:rPr>
                  <a:t>odds ratios</a:t>
                </a:r>
              </a:p>
              <a:p>
                <a:r>
                  <a:rPr lang="en-US" sz="2400" dirty="0">
                    <a:cs typeface="Times New Roman" panose="02020603050405020304" pitchFamily="18" charset="0"/>
                  </a:rPr>
                  <a:t> Formally: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𝑂</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𝑂𝑑𝑑𝑠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𝑂𝑑𝑑𝑠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den>
                      </m:f>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To report this, take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as your odds ratio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1790D96-D6D0-633B-7CE1-317DBB66DAF7}"/>
              </a:ext>
            </a:extLst>
          </p:cNvPr>
          <p:cNvPicPr>
            <a:picLocks noChangeAspect="1"/>
          </p:cNvPicPr>
          <p:nvPr/>
        </p:nvPicPr>
        <p:blipFill>
          <a:blip r:embed="rId4"/>
          <a:stretch>
            <a:fillRect/>
          </a:stretch>
        </p:blipFill>
        <p:spPr>
          <a:xfrm>
            <a:off x="591273" y="3429000"/>
            <a:ext cx="7259063" cy="1438476"/>
          </a:xfrm>
          <a:prstGeom prst="rect">
            <a:avLst/>
          </a:prstGeom>
        </p:spPr>
      </p:pic>
    </p:spTree>
    <p:extLst>
      <p:ext uri="{BB962C8B-B14F-4D97-AF65-F5344CB8AC3E}">
        <p14:creationId xmlns:p14="http://schemas.microsoft.com/office/powerpoint/2010/main" val="3356693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0"/>
                <a:ext cx="9984829" cy="5453807"/>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Odds ratios are </a:t>
                </a:r>
                <a:r>
                  <a:rPr lang="en-US" sz="2400" b="1" u="sng" dirty="0">
                    <a:cs typeface="Times New Roman" panose="02020603050405020304" pitchFamily="18" charset="0"/>
                  </a:rPr>
                  <a:t>confusing </a:t>
                </a:r>
                <a:r>
                  <a:rPr lang="en-US" sz="2400" dirty="0">
                    <a:cs typeface="Times New Roman" panose="02020603050405020304" pitchFamily="18" charset="0"/>
                  </a:rPr>
                  <a:t>and </a:t>
                </a:r>
                <a:r>
                  <a:rPr lang="en-US" sz="2400" b="1" u="sng" dirty="0">
                    <a:cs typeface="Times New Roman" panose="02020603050405020304" pitchFamily="18" charset="0"/>
                  </a:rPr>
                  <a:t>often misinterpreted</a:t>
                </a:r>
              </a:p>
              <a:p>
                <a:pPr lvl="1"/>
                <a:r>
                  <a:rPr lang="en-US" sz="2200" dirty="0">
                    <a:cs typeface="Times New Roman" panose="02020603050405020304" pitchFamily="18" charset="0"/>
                  </a:rPr>
                  <a:t>Can we just compare odds ratios across literature? </a:t>
                </a:r>
                <a:r>
                  <a:rPr lang="en-US" sz="2200" b="1" u="sng" dirty="0">
                    <a:cs typeface="Times New Roman" panose="02020603050405020304" pitchFamily="18" charset="0"/>
                  </a:rPr>
                  <a:t>NO!</a:t>
                </a:r>
              </a:p>
              <a:p>
                <a:pPr lvl="1"/>
                <a:r>
                  <a:rPr lang="en-US" sz="2200" dirty="0">
                    <a:cs typeface="Times New Roman" panose="02020603050405020304" pitchFamily="18" charset="0"/>
                  </a:rPr>
                  <a:t>Can we compare odds ratios across models in my paper? </a:t>
                </a:r>
                <a:r>
                  <a:rPr lang="en-US" sz="2200" b="1" u="sng" dirty="0">
                    <a:cs typeface="Times New Roman" panose="02020603050405020304" pitchFamily="18" charset="0"/>
                  </a:rPr>
                  <a:t>NO! </a:t>
                </a:r>
              </a:p>
              <a:p>
                <a:r>
                  <a:rPr lang="en-US" sz="2400" dirty="0">
                    <a:cs typeface="Times New Roman" panose="02020603050405020304" pitchFamily="18" charset="0"/>
                  </a:rPr>
                  <a:t>Why? Differences in regression methods: </a:t>
                </a:r>
              </a:p>
              <a:p>
                <a:pPr lvl="1"/>
                <a:r>
                  <a:rPr lang="en-US" sz="2200" dirty="0">
                    <a:cs typeface="Times New Roman" panose="02020603050405020304" pitchFamily="18" charset="0"/>
                  </a:rPr>
                  <a:t>In OLS, adding new variables/data just changes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𝜎</m:t>
                        </m:r>
                      </m:e>
                      <m:sub>
                        <m:r>
                          <a:rPr lang="en-US" sz="2200" b="0" i="1" smtClean="0">
                            <a:latin typeface="Cambria Math" panose="02040503050406030204" pitchFamily="18" charset="0"/>
                            <a:cs typeface="Times New Roman" panose="02020603050405020304" pitchFamily="18" charset="0"/>
                          </a:rPr>
                          <m:t>𝑖</m:t>
                        </m:r>
                      </m:sub>
                    </m:sSub>
                  </m:oMath>
                </a14:m>
                <a:r>
                  <a:rPr lang="en-US" sz="2200" dirty="0">
                    <a:cs typeface="Times New Roman" panose="02020603050405020304" pitchFamily="18" charset="0"/>
                  </a:rPr>
                  <a:t>, not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𝑖</m:t>
                        </m:r>
                      </m:sub>
                    </m:sSub>
                  </m:oMath>
                </a14:m>
                <a:r>
                  <a:rPr lang="en-US" sz="2200" dirty="0">
                    <a:cs typeface="Times New Roman" panose="02020603050405020304" pitchFamily="18" charset="0"/>
                  </a:rPr>
                  <a:t> </a:t>
                </a:r>
              </a:p>
              <a:p>
                <a:pPr lvl="1"/>
                <a:r>
                  <a:rPr lang="en-US" sz="2200" dirty="0">
                    <a:cs typeface="Times New Roman" panose="02020603050405020304" pitchFamily="18" charset="0"/>
                  </a:rPr>
                  <a:t>In nonlinear regression, adding new variables changes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𝐹</m:t>
                    </m:r>
                    <m:r>
                      <a:rPr lang="en-US" sz="2200" b="0" i="1" smtClean="0">
                        <a:latin typeface="Cambria Math" panose="02040503050406030204" pitchFamily="18" charset="0"/>
                        <a:cs typeface="Times New Roman" panose="02020603050405020304" pitchFamily="18" charset="0"/>
                      </a:rPr>
                      <m:t>(</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𝐷</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m:t>
                    </m:r>
                  </m:oMath>
                </a14:m>
                <a:r>
                  <a:rPr lang="en-US" sz="2200" dirty="0">
                    <a:cs typeface="Times New Roman" panose="02020603050405020304" pitchFamily="18" charset="0"/>
                  </a:rPr>
                  <a:t> and hence </a:t>
                </a:r>
                <a14:m>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𝑖</m:t>
                        </m:r>
                      </m:sub>
                    </m:sSub>
                  </m:oMath>
                </a14:m>
                <a:r>
                  <a:rPr lang="en-US" sz="2200" dirty="0">
                    <a:cs typeface="Times New Roman" panose="02020603050405020304" pitchFamily="18" charset="0"/>
                  </a:rPr>
                  <a:t> </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0"/>
                <a:ext cx="9984829" cy="5453807"/>
              </a:xfrm>
              <a:blipFill>
                <a:blip r:embed="rId3"/>
                <a:stretch>
                  <a:fillRect l="-4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3B7929B-E19D-034C-3CA6-DD4EBC807847}"/>
              </a:ext>
            </a:extLst>
          </p:cNvPr>
          <p:cNvPicPr>
            <a:picLocks noChangeAspect="1"/>
          </p:cNvPicPr>
          <p:nvPr/>
        </p:nvPicPr>
        <p:blipFill>
          <a:blip r:embed="rId4"/>
          <a:stretch>
            <a:fillRect/>
          </a:stretch>
        </p:blipFill>
        <p:spPr>
          <a:xfrm>
            <a:off x="152400" y="1107713"/>
            <a:ext cx="12192000" cy="2055267"/>
          </a:xfrm>
          <a:prstGeom prst="rect">
            <a:avLst/>
          </a:prstGeom>
        </p:spPr>
      </p:pic>
    </p:spTree>
    <p:extLst>
      <p:ext uri="{BB962C8B-B14F-4D97-AF65-F5344CB8AC3E}">
        <p14:creationId xmlns:p14="http://schemas.microsoft.com/office/powerpoint/2010/main" val="4145499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logit/probit results? </a:t>
            </a:r>
            <a:r>
              <a:rPr lang="en-US" sz="3600" b="1" dirty="0">
                <a:latin typeface="Times New Roman" panose="02020603050405020304" pitchFamily="18" charset="0"/>
                <a:cs typeface="Times New Roman" panose="02020603050405020304" pitchFamily="18" charset="0"/>
              </a:rPr>
              <a:t>Marginal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typically want to make a statement like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 by 1, then the probability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increases by…” (partial derivative)</a:t>
                </a:r>
              </a:p>
              <a:p>
                <a:pPr lvl="1"/>
                <a:r>
                  <a:rPr lang="en-US" sz="2400" dirty="0">
                    <a:cs typeface="Times New Roman" panose="02020603050405020304" pitchFamily="18" charset="0"/>
                  </a:rPr>
                  <a:t>This is no longer possible with logit/</a:t>
                </a:r>
                <a:r>
                  <a:rPr lang="en-US" sz="2400" dirty="0" err="1">
                    <a:cs typeface="Times New Roman" panose="02020603050405020304" pitchFamily="18" charset="0"/>
                  </a:rPr>
                  <a:t>probit</a:t>
                </a:r>
                <a:r>
                  <a:rPr lang="en-US" sz="2400" dirty="0">
                    <a:cs typeface="Times New Roman" panose="02020603050405020304" pitchFamily="18" charset="0"/>
                  </a:rPr>
                  <a:t> since marginal effects are now </a:t>
                </a:r>
                <a:r>
                  <a:rPr lang="en-US" sz="2400" b="1" dirty="0">
                    <a:cs typeface="Times New Roman" panose="02020603050405020304" pitchFamily="18" charset="0"/>
                  </a:rPr>
                  <a:t>value-dependent</a:t>
                </a:r>
              </a:p>
              <a:p>
                <a:pPr lvl="1"/>
                <a:r>
                  <a:rPr lang="en-US" sz="2400" dirty="0">
                    <a:cs typeface="Times New Roman" panose="02020603050405020304" pitchFamily="18" charset="0"/>
                  </a:rPr>
                  <a:t>But we can still make these statements for a certain set of X’s (or value of index)</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𝑙𝑜𝑔𝑖𝑠𝑡𝑖𝑐</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385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typically want to make a statement like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 by 1, then the probability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increases by…” (partial derivative)</a:t>
                </a:r>
              </a:p>
              <a:p>
                <a:pPr lvl="1"/>
                <a:r>
                  <a:rPr lang="en-US" sz="2400" dirty="0">
                    <a:cs typeface="Times New Roman" panose="02020603050405020304" pitchFamily="18" charset="0"/>
                  </a:rPr>
                  <a:t>This is no longer possible with logit/</a:t>
                </a:r>
                <a:r>
                  <a:rPr lang="en-US" sz="2400" dirty="0" err="1">
                    <a:cs typeface="Times New Roman" panose="02020603050405020304" pitchFamily="18" charset="0"/>
                  </a:rPr>
                  <a:t>probit</a:t>
                </a:r>
                <a:r>
                  <a:rPr lang="en-US" sz="2400" dirty="0">
                    <a:cs typeface="Times New Roman" panose="02020603050405020304" pitchFamily="18" charset="0"/>
                  </a:rPr>
                  <a:t> since marginal effects are now </a:t>
                </a:r>
                <a:r>
                  <a:rPr lang="en-US" sz="2400" b="1" dirty="0">
                    <a:cs typeface="Times New Roman" panose="02020603050405020304" pitchFamily="18" charset="0"/>
                  </a:rPr>
                  <a:t>value-dependent</a:t>
                </a:r>
              </a:p>
              <a:p>
                <a:pPr lvl="1"/>
                <a:r>
                  <a:rPr lang="en-US" sz="2400" dirty="0">
                    <a:cs typeface="Times New Roman" panose="02020603050405020304" pitchFamily="18" charset="0"/>
                  </a:rPr>
                  <a:t>But we can still make these statements for a certain set of X’s (or value of index)</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𝑙𝑜𝑔𝑖𝑠𝑡𝑖𝑐</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𝑙𝑜𝑔𝑖𝑠𝑡𝑖𝑐</m:t>
                    </m:r>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2</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2</m:t>
                            </m:r>
                          </m:sub>
                        </m:sSub>
                      </m:e>
                    </m:d>
                  </m:oMath>
                </a14:m>
                <a:r>
                  <a:rPr lang="en-US" sz="2400" dirty="0">
                    <a:cs typeface="Times New Roman" panose="02020603050405020304" pitchFamily="18" charset="0"/>
                  </a:rPr>
                  <a:t>]</a:t>
                </a:r>
              </a:p>
              <a:p>
                <a:pPr marL="0" indent="0">
                  <a:buNone/>
                </a:pPr>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How can we summarize this cleanly?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25925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Marginal Effects: 4 Options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b="1" dirty="0">
                    <a:solidFill>
                      <a:schemeClr val="accent2">
                        <a:lumMod val="75000"/>
                      </a:schemeClr>
                    </a:solidFill>
                    <a:cs typeface="Times New Roman" panose="02020603050405020304" pitchFamily="18" charset="0"/>
                  </a:rPr>
                  <a:t>Present the whole distribution!</a:t>
                </a:r>
              </a:p>
              <a:p>
                <a:pPr lvl="1"/>
                <a:r>
                  <a:rPr lang="en-US" sz="2400" dirty="0">
                    <a:cs typeface="Times New Roman" panose="02020603050405020304" pitchFamily="18" charset="0"/>
                  </a:rPr>
                  <a:t>Calculate each observation's marginal effect based on its index</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Marginal Effect of a Representative (MER): </a:t>
                </a:r>
              </a:p>
              <a:p>
                <a:pPr lvl="1"/>
                <a:r>
                  <a:rPr lang="en-US" sz="2400" dirty="0">
                    <a:cs typeface="Times New Roman" panose="02020603050405020304" pitchFamily="18" charset="0"/>
                  </a:rPr>
                  <a:t>Pick a set of RHS variables you're interested in for some reason</a:t>
                </a:r>
              </a:p>
              <a:p>
                <a:pPr lvl="1"/>
                <a:r>
                  <a:rPr lang="en-US" sz="2400" dirty="0">
                    <a:cs typeface="Times New Roman" panose="02020603050405020304" pitchFamily="18" charset="0"/>
                  </a:rPr>
                  <a:t>Calculate the marginal effect for them</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Average Marginal Effect (AME) </a:t>
                </a:r>
              </a:p>
              <a:p>
                <a:pPr lvl="1"/>
                <a:r>
                  <a:rPr lang="en-US" sz="2400" dirty="0">
                    <a:cs typeface="Times New Roman" panose="02020603050405020304" pitchFamily="18" charset="0"/>
                  </a:rPr>
                  <a:t>Calculate each individual observation's marginal effect, then average them</a:t>
                </a:r>
              </a:p>
              <a:p>
                <a:pPr lvl="1"/>
                <a:r>
                  <a:rPr lang="en-US" sz="2400" dirty="0">
                    <a:cs typeface="Times New Roman" panose="02020603050405020304" pitchFamily="18" charset="0"/>
                  </a:rPr>
                  <a:t>Average percentage </a:t>
                </a:r>
                <a:r>
                  <a:rPr lang="en-US" sz="2400" i="1" dirty="0">
                    <a:cs typeface="Times New Roman" panose="02020603050405020304" pitchFamily="18" charset="0"/>
                  </a:rPr>
                  <a:t>point</a:t>
                </a:r>
                <a:r>
                  <a:rPr lang="en-US" sz="2400" dirty="0">
                    <a:cs typeface="Times New Roman" panose="02020603050405020304" pitchFamily="18" charset="0"/>
                  </a:rPr>
                  <a:t> difference in outcome probabilities given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Marginal Effect at the Mean (MEM)</a:t>
                </a:r>
              </a:p>
              <a:p>
                <a:pPr lvl="1"/>
                <a:r>
                  <a:rPr lang="en-US" sz="2400" dirty="0">
                    <a:cs typeface="Times New Roman" panose="02020603050405020304" pitchFamily="18" charset="0"/>
                  </a:rPr>
                  <a:t>Calculate the average of each RHS variable</a:t>
                </a:r>
              </a:p>
              <a:p>
                <a:pPr lvl="1"/>
                <a:r>
                  <a:rPr lang="en-US" sz="2400" dirty="0">
                    <a:cs typeface="Times New Roman" panose="02020603050405020304" pitchFamily="18" charset="0"/>
                  </a:rPr>
                  <a:t>Get the marginal effect for a hypothetical observation at that index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88"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31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If you want to test </a:t>
                </a:r>
                <a:r>
                  <a:rPr lang="en-US" sz="2400" b="1" dirty="0">
                    <a:cs typeface="Times New Roman" panose="02020603050405020304" pitchFamily="18" charset="0"/>
                  </a:rPr>
                  <a:t>multiple hypotheses </a:t>
                </a:r>
                <a:r>
                  <a:rPr lang="en-US" sz="2400" dirty="0">
                    <a:cs typeface="Times New Roman" panose="02020603050405020304" pitchFamily="18" charset="0"/>
                  </a:rPr>
                  <a:t>in GLM, can’t use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oMath>
                </a14:m>
                <a:r>
                  <a:rPr lang="en-US" sz="2400" dirty="0">
                    <a:cs typeface="Times New Roman" panose="02020603050405020304" pitchFamily="18" charset="0"/>
                  </a:rPr>
                  <a:t> test</a:t>
                </a:r>
              </a:p>
              <a:p>
                <a:r>
                  <a:rPr lang="en-US" sz="2400" dirty="0">
                    <a:cs typeface="Times New Roman" panose="02020603050405020304" pitchFamily="18" charset="0"/>
                  </a:rPr>
                  <a:t>Instead, need to use the </a:t>
                </a:r>
                <a:r>
                  <a:rPr lang="en-US" sz="2400" b="1" dirty="0">
                    <a:cs typeface="Times New Roman" panose="02020603050405020304" pitchFamily="18" charset="0"/>
                  </a:rPr>
                  <a:t>Wald test </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5779AFD-88E8-23E3-40E6-87896577D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80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9162-0B8C-104E-0FA9-15F4CBA16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C0611-69BE-597D-CE3E-99862FD2411F}"/>
              </a:ext>
            </a:extLst>
          </p:cNvPr>
          <p:cNvSpPr>
            <a:spLocks noGrp="1"/>
          </p:cNvSpPr>
          <p:nvPr>
            <p:ph type="ctrTitle"/>
          </p:nvPr>
        </p:nvSpPr>
        <p:spPr>
          <a:xfrm>
            <a:off x="1261872" y="758952"/>
            <a:ext cx="10549128" cy="4041648"/>
          </a:xfrm>
        </p:spPr>
        <p:txBody>
          <a:bodyPr/>
          <a:lstStyle/>
          <a:p>
            <a:r>
              <a:rPr lang="en-US" dirty="0"/>
              <a:t>Some Logit/Probit Warnings</a:t>
            </a:r>
          </a:p>
        </p:txBody>
      </p:sp>
      <p:sp>
        <p:nvSpPr>
          <p:cNvPr id="3" name="Subtitle 2">
            <a:extLst>
              <a:ext uri="{FF2B5EF4-FFF2-40B4-BE49-F238E27FC236}">
                <a16:creationId xmlns:a16="http://schemas.microsoft.com/office/drawing/2014/main" id="{E52AD138-D35F-FF87-9D90-A28E5E785D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065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0,1</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a:stretch>
              </a:blipFill>
            </p:spPr>
            <p:txBody>
              <a:bodyPr/>
              <a:lstStyle/>
              <a:p>
                <a:r>
                  <a:rPr lang="en-US">
                    <a:noFill/>
                  </a:rPr>
                  <a:t> </a:t>
                </a:r>
              </a:p>
            </p:txBody>
          </p:sp>
        </mc:Fallback>
      </mc:AlternateContent>
    </p:spTree>
    <p:extLst>
      <p:ext uri="{BB962C8B-B14F-4D97-AF65-F5344CB8AC3E}">
        <p14:creationId xmlns:p14="http://schemas.microsoft.com/office/powerpoint/2010/main" val="824285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D8499A-7333-1C61-69EE-5F6BF9D3C630}"/>
              </a:ext>
            </a:extLst>
          </p:cNvPr>
          <p:cNvPicPr>
            <a:picLocks noChangeAspect="1"/>
          </p:cNvPicPr>
          <p:nvPr/>
        </p:nvPicPr>
        <p:blipFill>
          <a:blip r:embed="rId3"/>
          <a:stretch>
            <a:fillRect/>
          </a:stretch>
        </p:blipFill>
        <p:spPr>
          <a:xfrm>
            <a:off x="2362201" y="2347521"/>
            <a:ext cx="7293528" cy="4496011"/>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Interactions</a:t>
            </a:r>
            <a:endParaRPr lang="en-US" sz="3600" dirty="0">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183B0572-A1C2-858D-5D3D-0E2354442FE9}"/>
              </a:ext>
            </a:extLst>
          </p:cNvPr>
          <p:cNvSpPr>
            <a:spLocks noGrp="1" noChangeArrowheads="1"/>
          </p:cNvSpPr>
          <p:nvPr>
            <p:ph idx="1"/>
          </p:nvPr>
        </p:nvSpPr>
        <p:spPr bwMode="auto">
          <a:xfrm>
            <a:off x="-1611485" y="1020892"/>
            <a:ext cx="13270085" cy="19389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660020" lvl="8" indent="-342900" eaLnBrk="0" fontAlgn="base" hangingPunct="0">
              <a:lnSpc>
                <a:spcPct val="100000"/>
              </a:lnSpc>
              <a:spcBef>
                <a:spcPct val="0"/>
              </a:spcBef>
              <a:spcAft>
                <a:spcPct val="0"/>
              </a:spcAft>
              <a:buClrTx/>
            </a:pPr>
            <a:r>
              <a:rPr kumimoji="0" lang="en-US" altLang="en-US" sz="2400" b="0" i="0" u="none" strike="noStrike" cap="none" normalizeH="0" baseline="0" dirty="0">
                <a:ln>
                  <a:noFill/>
                </a:ln>
                <a:solidFill>
                  <a:srgbClr val="000000"/>
                </a:solidFill>
                <a:effectLst/>
                <a:cs typeface="Times New Roman" panose="02020603050405020304" pitchFamily="18" charset="0"/>
              </a:rPr>
              <a:t>Interaction terms in </a:t>
            </a:r>
            <a:r>
              <a:rPr kumimoji="0" lang="en-US" altLang="en-US" sz="2400" b="0" i="0" u="none" strike="noStrike" cap="none" normalizeH="0" baseline="0" dirty="0" err="1">
                <a:ln>
                  <a:noFill/>
                </a:ln>
                <a:solidFill>
                  <a:srgbClr val="000000"/>
                </a:solidFill>
                <a:effectLst/>
                <a:cs typeface="Times New Roman" panose="02020603050405020304" pitchFamily="18" charset="0"/>
              </a:rPr>
              <a:t>probit</a:t>
            </a:r>
            <a:r>
              <a:rPr kumimoji="0" lang="en-US" altLang="en-US" sz="2400" b="0" i="0" u="none" strike="noStrike" cap="none" normalizeH="0" baseline="0" dirty="0">
                <a:ln>
                  <a:noFill/>
                </a:ln>
                <a:solidFill>
                  <a:srgbClr val="000000"/>
                </a:solidFill>
                <a:effectLst/>
                <a:cs typeface="Times New Roman" panose="02020603050405020304" pitchFamily="18" charset="0"/>
              </a:rPr>
              <a:t> and logit models are very tricky to interpret</a:t>
            </a:r>
          </a:p>
          <a:p>
            <a:pPr marL="2660020" lvl="8" indent="-342900" eaLnBrk="0" fontAlgn="base" hangingPunct="0">
              <a:lnSpc>
                <a:spcPct val="100000"/>
              </a:lnSpc>
              <a:spcBef>
                <a:spcPct val="0"/>
              </a:spcBef>
              <a:spcAft>
                <a:spcPct val="0"/>
              </a:spcAft>
              <a:buClrTx/>
            </a:pPr>
            <a:r>
              <a:rPr lang="en-US" altLang="en-US" sz="2400" dirty="0">
                <a:solidFill>
                  <a:srgbClr val="000000"/>
                </a:solidFill>
                <a:cs typeface="Times New Roman" panose="02020603050405020304" pitchFamily="18" charset="0"/>
              </a:rPr>
              <a:t>M</a:t>
            </a:r>
            <a:r>
              <a:rPr kumimoji="0" lang="en-US" altLang="en-US" sz="2400" b="0" i="0" u="none" strike="noStrike" cap="none" normalizeH="0" baseline="0" dirty="0">
                <a:ln>
                  <a:noFill/>
                </a:ln>
                <a:solidFill>
                  <a:srgbClr val="000000"/>
                </a:solidFill>
                <a:effectLst/>
                <a:cs typeface="Times New Roman" panose="02020603050405020304" pitchFamily="18" charset="0"/>
              </a:rPr>
              <a:t>arginal effects for them should be looked at with suspicion</a:t>
            </a:r>
          </a:p>
          <a:p>
            <a:pPr marL="2660020" lvl="8" indent="-342900" eaLnBrk="0" fontAlgn="base" hangingPunct="0">
              <a:lnSpc>
                <a:spcPct val="100000"/>
              </a:lnSpc>
              <a:spcBef>
                <a:spcPct val="0"/>
              </a:spcBef>
              <a:spcAft>
                <a:spcPct val="0"/>
              </a:spcAft>
              <a:buClrTx/>
            </a:pPr>
            <a:r>
              <a:rPr lang="en-US" altLang="en-US" sz="2400" dirty="0">
                <a:solidFill>
                  <a:srgbClr val="000000"/>
                </a:solidFill>
                <a:cs typeface="Times New Roman" panose="02020603050405020304" pitchFamily="18" charset="0"/>
              </a:rPr>
              <a:t>Look at predict()ed values instead</a:t>
            </a:r>
          </a:p>
          <a:p>
            <a:pPr marL="2660020" lvl="8" indent="-342900" eaLnBrk="0" fontAlgn="base" hangingPunct="0">
              <a:lnSpc>
                <a:spcPct val="100000"/>
              </a:lnSpc>
              <a:spcBef>
                <a:spcPct val="0"/>
              </a:spcBef>
              <a:spcAft>
                <a:spcPct val="0"/>
              </a:spcAft>
              <a:buClrTx/>
            </a:pPr>
            <a:r>
              <a:rPr kumimoji="0" lang="en-US" altLang="en-US" sz="2400" b="0" i="0" u="none" strike="noStrike" cap="none" normalizeH="0" baseline="0" dirty="0">
                <a:ln>
                  <a:noFill/>
                </a:ln>
                <a:solidFill>
                  <a:srgbClr val="000000"/>
                </a:solidFill>
                <a:effectLst/>
                <a:cs typeface="Times New Roman" panose="02020603050405020304" pitchFamily="18" charset="0"/>
              </a:rPr>
              <a:t>See </a:t>
            </a:r>
            <a:r>
              <a:rPr kumimoji="0" lang="en-US" altLang="en-US" sz="2400" b="0" i="0" u="none" strike="noStrike" cap="none" normalizeH="0" baseline="0" dirty="0">
                <a:ln>
                  <a:noFill/>
                </a:ln>
                <a:solidFill>
                  <a:srgbClr val="F92672"/>
                </a:solidFill>
                <a:effectLst/>
                <a:cs typeface="Times New Roman" panose="02020603050405020304" pitchFamily="18" charset="0"/>
                <a:hlinkClick r:id="rId4"/>
              </a:rPr>
              <a:t>Ai and Norton (2003)</a:t>
            </a:r>
            <a:endParaRPr kumimoji="0" lang="en-US" altLang="en-US" sz="2400" b="0" i="0" u="none" strike="noStrike" cap="none" normalizeH="0" baseline="0" dirty="0">
              <a:ln>
                <a:noFill/>
              </a:ln>
              <a:solidFill>
                <a:srgbClr val="000000"/>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5587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Nonlinear models and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we want to do IV for a binary outcome or endogenous variable? </a:t>
            </a:r>
          </a:p>
          <a:p>
            <a:r>
              <a:rPr lang="en-US" sz="2400" dirty="0">
                <a:cs typeface="Times New Roman" panose="02020603050405020304" pitchFamily="18" charset="0"/>
              </a:rPr>
              <a:t>Can we just run a logit/</a:t>
            </a:r>
            <a:r>
              <a:rPr lang="en-US" sz="2400" dirty="0" err="1">
                <a:cs typeface="Times New Roman" panose="02020603050405020304" pitchFamily="18" charset="0"/>
              </a:rPr>
              <a:t>probit</a:t>
            </a:r>
            <a:r>
              <a:rPr lang="en-US" sz="2400" dirty="0">
                <a:cs typeface="Times New Roman" panose="02020603050405020304" pitchFamily="18" charset="0"/>
              </a:rPr>
              <a:t> first-stage? Can we use a </a:t>
            </a:r>
            <a:r>
              <a:rPr lang="en-US" sz="2400" dirty="0" err="1">
                <a:cs typeface="Times New Roman" panose="02020603050405020304" pitchFamily="18" charset="0"/>
              </a:rPr>
              <a:t>probit</a:t>
            </a:r>
            <a:r>
              <a:rPr lang="en-US" sz="2400" dirty="0">
                <a:cs typeface="Times New Roman" panose="02020603050405020304" pitchFamily="18" charset="0"/>
              </a:rPr>
              <a:t>/logit in the second stage if the outcome is binary? </a:t>
            </a:r>
          </a:p>
          <a:p>
            <a:pPr lvl="1"/>
            <a:endParaRPr lang="en-US" sz="2400" dirty="0">
              <a:cs typeface="Times New Roman" panose="02020603050405020304" pitchFamily="18" charset="0"/>
            </a:endParaRPr>
          </a:p>
        </p:txBody>
      </p:sp>
    </p:spTree>
    <p:extLst>
      <p:ext uri="{BB962C8B-B14F-4D97-AF65-F5344CB8AC3E}">
        <p14:creationId xmlns:p14="http://schemas.microsoft.com/office/powerpoint/2010/main" val="508793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Nonlinear models and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we want to do IV for a binary outcome or endogenous variable? </a:t>
                </a:r>
              </a:p>
              <a:p>
                <a:r>
                  <a:rPr lang="en-US" sz="2400" dirty="0">
                    <a:cs typeface="Times New Roman" panose="02020603050405020304" pitchFamily="18" charset="0"/>
                  </a:rPr>
                  <a:t>Can we just run a logit/</a:t>
                </a:r>
                <a:r>
                  <a:rPr lang="en-US" sz="2400" dirty="0" err="1">
                    <a:cs typeface="Times New Roman" panose="02020603050405020304" pitchFamily="18" charset="0"/>
                  </a:rPr>
                  <a:t>probit</a:t>
                </a:r>
                <a:r>
                  <a:rPr lang="en-US" sz="2400" dirty="0">
                    <a:cs typeface="Times New Roman" panose="02020603050405020304" pitchFamily="18" charset="0"/>
                  </a:rPr>
                  <a:t> first-stage? Can we use a </a:t>
                </a:r>
                <a:r>
                  <a:rPr lang="en-US" sz="2400" dirty="0" err="1">
                    <a:cs typeface="Times New Roman" panose="02020603050405020304" pitchFamily="18" charset="0"/>
                  </a:rPr>
                  <a:t>probit</a:t>
                </a:r>
                <a:r>
                  <a:rPr lang="en-US" sz="2400" dirty="0">
                    <a:cs typeface="Times New Roman" panose="02020603050405020304" pitchFamily="18" charset="0"/>
                  </a:rPr>
                  <a:t>/logit in the second stage if the outcome is binary? </a:t>
                </a:r>
              </a:p>
              <a:p>
                <a:r>
                  <a:rPr lang="en-US" sz="2400" dirty="0">
                    <a:cs typeface="Times New Roman" panose="02020603050405020304" pitchFamily="18" charset="0"/>
                  </a:rPr>
                  <a:t>No! And not just because Jerry Hausman calls this the </a:t>
                </a:r>
                <a:r>
                  <a:rPr lang="en-US" sz="2400" b="1" dirty="0">
                    <a:solidFill>
                      <a:schemeClr val="accent2">
                        <a:lumMod val="75000"/>
                      </a:schemeClr>
                    </a:solidFill>
                    <a:cs typeface="Times New Roman" panose="02020603050405020304" pitchFamily="18" charset="0"/>
                  </a:rPr>
                  <a:t>forbidden regression</a:t>
                </a:r>
                <a:endParaRPr lang="en-US" sz="2400" dirty="0">
                  <a:solidFill>
                    <a:schemeClr val="accent2">
                      <a:lumMod val="75000"/>
                    </a:schemeClr>
                  </a:solidFill>
                  <a:cs typeface="Times New Roman" panose="02020603050405020304" pitchFamily="18" charset="0"/>
                </a:endParaRPr>
              </a:p>
              <a:p>
                <a:r>
                  <a:rPr lang="en-US" sz="2400" dirty="0">
                    <a:cs typeface="Times New Roman" panose="02020603050405020304" pitchFamily="18" charset="0"/>
                  </a:rPr>
                  <a:t>Even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fitted values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𝑋</m:t>
                        </m:r>
                      </m:e>
                    </m:acc>
                  </m:oMath>
                </a14:m>
                <a:r>
                  <a:rPr lang="en-US" sz="2400" dirty="0">
                    <a:cs typeface="Times New Roman" panose="02020603050405020304" pitchFamily="18" charset="0"/>
                  </a:rPr>
                  <a:t> will all depend on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r>
                  <a:rPr lang="en-US" sz="2400" dirty="0">
                    <a:cs typeface="Times New Roman" panose="02020603050405020304" pitchFamily="18" charset="0"/>
                  </a:rPr>
                  <a:t> </a:t>
                </a:r>
                <a:r>
                  <a:rPr lang="en-US" sz="2400" i="1" dirty="0">
                    <a:cs typeface="Times New Roman" panose="02020603050405020304" pitchFamily="18" charset="0"/>
                  </a:rPr>
                  <a:t>and all other regressors</a:t>
                </a:r>
                <a:r>
                  <a:rPr lang="en-US" sz="2400" dirty="0">
                    <a:cs typeface="Times New Roman" panose="02020603050405020304" pitchFamily="18" charset="0"/>
                  </a:rPr>
                  <a:t>, given the link function</a:t>
                </a:r>
              </a:p>
              <a:p>
                <a:pPr lvl="1"/>
                <a:r>
                  <a:rPr lang="en-US" sz="2400" dirty="0">
                    <a:cs typeface="Times New Roman" panose="02020603050405020304" pitchFamily="18" charset="0"/>
                  </a:rPr>
                  <a:t>This leaves original back door (between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open!</a:t>
                </a: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101289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950129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dirty="0">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If endogenous </a:t>
                </a:r>
                <a:r>
                  <a:rPr lang="en-US" sz="2400" b="1" i="1" dirty="0">
                    <a:solidFill>
                      <a:schemeClr val="accent2">
                        <a:lumMod val="75000"/>
                      </a:schemeClr>
                    </a:solidFill>
                    <a:cs typeface="Times New Roman" panose="02020603050405020304" pitchFamily="18" charset="0"/>
                  </a:rPr>
                  <a:t>regressor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𝑿</m:t>
                    </m:r>
                  </m:oMath>
                </a14:m>
                <a:r>
                  <a:rPr lang="en-US" sz="2400" b="1" dirty="0">
                    <a:solidFill>
                      <a:schemeClr val="accent2">
                        <a:lumMod val="75000"/>
                      </a:schemeClr>
                    </a:solidFill>
                    <a:cs typeface="Times New Roman" panose="02020603050405020304" pitchFamily="18" charset="0"/>
                  </a:rPr>
                  <a:t> is binary</a:t>
                </a:r>
              </a:p>
              <a:p>
                <a:pPr lvl="2"/>
                <a:r>
                  <a:rPr lang="en-US" sz="2400" dirty="0">
                    <a:cs typeface="Times New Roman" panose="02020603050405020304" pitchFamily="18" charset="0"/>
                  </a:rPr>
                  <a:t>Run a </a:t>
                </a:r>
                <a:r>
                  <a:rPr lang="en-US" sz="2400" dirty="0" err="1">
                    <a:cs typeface="Times New Roman" panose="02020603050405020304" pitchFamily="18" charset="0"/>
                  </a:rPr>
                  <a:t>probit</a:t>
                </a:r>
                <a:r>
                  <a:rPr lang="en-US" sz="2400" dirty="0">
                    <a:cs typeface="Times New Roman" panose="02020603050405020304" pitchFamily="18" charset="0"/>
                  </a:rPr>
                  <a:t> in first stage</a:t>
                </a:r>
              </a:p>
              <a:p>
                <a:pPr lvl="2"/>
                <a:r>
                  <a:rPr lang="en-US" sz="2400" dirty="0">
                    <a:cs typeface="Times New Roman" panose="02020603050405020304" pitchFamily="18" charset="0"/>
                  </a:rPr>
                  <a:t>Use predicted values </a:t>
                </a:r>
                <a:r>
                  <a:rPr lang="en-US" sz="2400" i="1" dirty="0">
                    <a:cs typeface="Times New Roman" panose="02020603050405020304" pitchFamily="18" charset="0"/>
                  </a:rPr>
                  <a:t>as the instrument </a:t>
                </a:r>
                <a:r>
                  <a:rPr lang="en-US" sz="2400" dirty="0">
                    <a:cs typeface="Times New Roman" panose="02020603050405020304" pitchFamily="18" charset="0"/>
                  </a:rPr>
                  <a:t>in the second stage</a:t>
                </a:r>
              </a:p>
              <a:p>
                <a:pPr lvl="2"/>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974422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dirty="0">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marL="731520" lvl="1" indent="-457200">
                  <a:buFont typeface="+mj-lt"/>
                  <a:buAutoNum type="arabicPeriod"/>
                </a:pPr>
                <a:r>
                  <a:rPr lang="en-US" sz="2400" dirty="0">
                    <a:solidFill>
                      <a:schemeClr val="tx1"/>
                    </a:solidFill>
                    <a:cs typeface="Times New Roman" panose="02020603050405020304" pitchFamily="18" charset="0"/>
                  </a:rPr>
                  <a:t>If endogenous </a:t>
                </a:r>
                <a:r>
                  <a:rPr lang="en-US" sz="2400" i="1" dirty="0">
                    <a:solidFill>
                      <a:schemeClr val="tx1"/>
                    </a:solidFill>
                    <a:cs typeface="Times New Roman" panose="02020603050405020304" pitchFamily="18" charset="0"/>
                  </a:rPr>
                  <a:t>regressor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is binary</a:t>
                </a:r>
              </a:p>
              <a:p>
                <a:pPr lvl="2"/>
                <a:r>
                  <a:rPr lang="en-US" sz="2400" dirty="0">
                    <a:cs typeface="Times New Roman" panose="02020603050405020304" pitchFamily="18" charset="0"/>
                  </a:rPr>
                  <a:t>Run a </a:t>
                </a:r>
                <a:r>
                  <a:rPr lang="en-US" sz="2400" dirty="0" err="1">
                    <a:cs typeface="Times New Roman" panose="02020603050405020304" pitchFamily="18" charset="0"/>
                  </a:rPr>
                  <a:t>probit</a:t>
                </a:r>
                <a:r>
                  <a:rPr lang="en-US" sz="2400" dirty="0">
                    <a:cs typeface="Times New Roman" panose="02020603050405020304" pitchFamily="18" charset="0"/>
                  </a:rPr>
                  <a:t> in first stage</a:t>
                </a:r>
              </a:p>
              <a:p>
                <a:pPr lvl="2"/>
                <a:r>
                  <a:rPr lang="en-US" sz="2400" dirty="0">
                    <a:cs typeface="Times New Roman" panose="02020603050405020304" pitchFamily="18" charset="0"/>
                  </a:rPr>
                  <a:t>Use predicted values </a:t>
                </a:r>
                <a:r>
                  <a:rPr lang="en-US" sz="2400" i="1" dirty="0">
                    <a:cs typeface="Times New Roman" panose="02020603050405020304" pitchFamily="18" charset="0"/>
                  </a:rPr>
                  <a:t>as the instrument </a:t>
                </a:r>
                <a:r>
                  <a:rPr lang="en-US" sz="2400" dirty="0">
                    <a:cs typeface="Times New Roman" panose="02020603050405020304" pitchFamily="18" charset="0"/>
                  </a:rPr>
                  <a:t>in the second stage</a:t>
                </a:r>
              </a:p>
              <a:p>
                <a:pPr marL="788670" lvl="1" indent="-514350">
                  <a:buFont typeface="+mj-lt"/>
                  <a:buAutoNum type="arabicPeriod"/>
                </a:pPr>
                <a:r>
                  <a:rPr lang="en-US" sz="2400" b="1" dirty="0">
                    <a:solidFill>
                      <a:schemeClr val="accent2">
                        <a:lumMod val="75000"/>
                      </a:schemeClr>
                    </a:solidFill>
                    <a:cs typeface="Times New Roman" panose="02020603050405020304" pitchFamily="18" charset="0"/>
                  </a:rPr>
                  <a:t>If outcome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𝒀</m:t>
                    </m:r>
                  </m:oMath>
                </a14:m>
                <a:r>
                  <a:rPr lang="en-US" sz="2400" b="1" dirty="0">
                    <a:solidFill>
                      <a:schemeClr val="accent2">
                        <a:lumMod val="75000"/>
                      </a:schemeClr>
                    </a:solidFill>
                    <a:cs typeface="Times New Roman" panose="02020603050405020304" pitchFamily="18" charset="0"/>
                  </a:rPr>
                  <a:t> is binary</a:t>
                </a:r>
              </a:p>
              <a:p>
                <a:pPr lvl="2"/>
                <a:r>
                  <a:rPr lang="en-US" sz="2400" dirty="0">
                    <a:solidFill>
                      <a:schemeClr val="tx1"/>
                    </a:solidFill>
                    <a:cs typeface="Times New Roman" panose="02020603050405020304" pitchFamily="18" charset="0"/>
                  </a:rPr>
                  <a:t>Control function approach</a:t>
                </a:r>
              </a:p>
              <a:p>
                <a:pPr lvl="2"/>
                <a:r>
                  <a:rPr lang="en-US" sz="2400" dirty="0">
                    <a:solidFill>
                      <a:schemeClr val="tx1"/>
                    </a:solidFill>
                    <a:cs typeface="Times New Roman" panose="02020603050405020304" pitchFamily="18" charset="0"/>
                  </a:rPr>
                  <a:t>Idea: use endogenous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and “control” for unexplained part</a:t>
                </a:r>
              </a:p>
              <a:p>
                <a:pPr lvl="2"/>
                <a:r>
                  <a:rPr lang="en-US" sz="2400" dirty="0">
                    <a:solidFill>
                      <a:schemeClr val="tx1"/>
                    </a:solidFill>
                    <a:cs typeface="Times New Roman" panose="02020603050405020304" pitchFamily="18" charset="0"/>
                  </a:rPr>
                  <a:t>Done in R with “</a:t>
                </a:r>
                <a:r>
                  <a:rPr lang="en-US" sz="2400" dirty="0" err="1">
                    <a:solidFill>
                      <a:schemeClr val="tx1"/>
                    </a:solidFill>
                    <a:cs typeface="Times New Roman" panose="02020603050405020304" pitchFamily="18" charset="0"/>
                  </a:rPr>
                  <a:t>ivprobit</a:t>
                </a:r>
                <a:r>
                  <a:rPr lang="en-US" sz="2400" dirty="0">
                    <a:solidFill>
                      <a:schemeClr val="tx1"/>
                    </a:solidFill>
                    <a:cs typeface="Times New Roman" panose="02020603050405020304" pitchFamily="18" charset="0"/>
                  </a:rPr>
                  <a:t>” </a:t>
                </a:r>
                <a:endParaRPr lang="en-US" sz="2400" dirty="0">
                  <a:cs typeface="Times New Roman" panose="02020603050405020304" pitchFamily="18" charset="0"/>
                </a:endParaRPr>
              </a:p>
              <a:p>
                <a:pPr lvl="1"/>
                <a:endParaRPr lang="en-US" sz="2600" dirty="0">
                  <a:cs typeface="Times New Roman" panose="02020603050405020304" pitchFamily="18" charset="0"/>
                </a:endParaRPr>
              </a:p>
              <a:p>
                <a:pPr lvl="2"/>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781563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Example Paper: </a:t>
            </a:r>
            <a:br>
              <a:rPr lang="en-US" dirty="0"/>
            </a:br>
            <a:r>
              <a:rPr lang="en-US" dirty="0" err="1"/>
              <a:t>Bruhin</a:t>
            </a:r>
            <a:r>
              <a:rPr lang="en-US" dirty="0"/>
              <a:t> et al., (2019)</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“Spillovers of prosocial motivation: Evidence from an intervention study on blood donors”</a:t>
            </a:r>
          </a:p>
          <a:p>
            <a:r>
              <a:rPr lang="en-US" i="1" dirty="0"/>
              <a:t>Journal of Health Economics</a:t>
            </a:r>
          </a:p>
        </p:txBody>
      </p:sp>
    </p:spTree>
    <p:extLst>
      <p:ext uri="{BB962C8B-B14F-4D97-AF65-F5344CB8AC3E}">
        <p14:creationId xmlns:p14="http://schemas.microsoft.com/office/powerpoint/2010/main" val="3007689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The propensity to donate is: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𝜀</m:t>
                          </m:r>
                        </m:e>
                        <m:sub>
                          <m:r>
                            <a:rPr lang="en-US" sz="2200" b="0" i="1" smtClean="0">
                              <a:latin typeface="Cambria Math" panose="02040503050406030204" pitchFamily="18" charset="0"/>
                              <a:cs typeface="Times New Roman" panose="02020603050405020304" pitchFamily="18" charset="0"/>
                            </a:rPr>
                            <m:t>𝑖𝑝</m:t>
                          </m:r>
                        </m:sub>
                      </m:sSub>
                    </m:oMath>
                  </m:oMathPara>
                </a14:m>
                <a:endParaRPr lang="en-US" sz="2200" b="0" dirty="0">
                  <a:cs typeface="Times New Roman" panose="02020603050405020304" pitchFamily="18" charset="0"/>
                </a:endParaRPr>
              </a:p>
              <a:p>
                <a:r>
                  <a:rPr lang="en-US" sz="2200" dirty="0">
                    <a:cs typeface="Times New Roman" panose="02020603050405020304" pitchFamily="18" charset="0"/>
                  </a:rPr>
                  <a:t>Can estimate this for two individuals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∈{1,2}</m:t>
                    </m:r>
                  </m:oMath>
                </a14:m>
                <a:endParaRPr lang="en-US" sz="2200" dirty="0">
                  <a:cs typeface="Times New Roman" panose="02020603050405020304" pitchFamily="18" charset="0"/>
                </a:endParaRPr>
              </a:p>
              <a:p>
                <a:r>
                  <a:rPr lang="en-US" sz="2200" dirty="0">
                    <a:cs typeface="Times New Roman" panose="02020603050405020304" pitchFamily="18" charset="0"/>
                  </a:rPr>
                  <a:t>What is the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oMath>
                </a14:m>
                <a:endParaRPr lang="en-US" sz="2200" dirty="0">
                  <a:cs typeface="Times New Roman" panose="02020603050405020304" pitchFamily="18" charset="0"/>
                </a:endParaRPr>
              </a:p>
              <a:p>
                <a:r>
                  <a:rPr lang="en-US" sz="2200" dirty="0">
                    <a:cs typeface="Times New Roman" panose="02020603050405020304" pitchFamily="18" charset="0"/>
                  </a:rPr>
                  <a:t>Here, the identification problem is easy to spot: </a:t>
                </a:r>
              </a:p>
              <a:p>
                <a:pPr lvl="1"/>
                <a:r>
                  <a:rPr lang="en-US" sz="2000" dirty="0">
                    <a:cs typeface="Times New Roman" panose="02020603050405020304" pitchFamily="18" charset="0"/>
                  </a:rPr>
                  <a:t>4 parameters of interest (same coefficients across both regressions)</a:t>
                </a:r>
              </a:p>
              <a:p>
                <a:pPr lvl="1"/>
                <a:r>
                  <a:rPr lang="en-US" sz="2000" dirty="0">
                    <a:cs typeface="Times New Roman" panose="02020603050405020304" pitchFamily="18" charset="0"/>
                  </a:rPr>
                  <a:t>3 data points (constant,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𝑝</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2</m:t>
                        </m:r>
                        <m:r>
                          <a:rPr lang="en-US" sz="2000" b="0" i="1" smtClean="0">
                            <a:latin typeface="Cambria Math" panose="02040503050406030204" pitchFamily="18" charset="0"/>
                            <a:cs typeface="Times New Roman" panose="02020603050405020304" pitchFamily="18" charset="0"/>
                          </a:rPr>
                          <m:t>𝑝</m:t>
                        </m:r>
                      </m:sub>
                    </m:sSub>
                    <m:r>
                      <a:rPr lang="en-US" sz="2000" b="0" i="1" smtClean="0">
                        <a:latin typeface="Cambria Math" panose="02040503050406030204" pitchFamily="18" charset="0"/>
                        <a:cs typeface="Times New Roman" panose="02020603050405020304" pitchFamily="18" charset="0"/>
                      </a:rPr>
                      <m:t>)</m:t>
                    </m:r>
                  </m:oMath>
                </a14:m>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spTree>
    <p:extLst>
      <p:ext uri="{BB962C8B-B14F-4D97-AF65-F5344CB8AC3E}">
        <p14:creationId xmlns:p14="http://schemas.microsoft.com/office/powerpoint/2010/main" val="2830882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r>
              <a:rPr lang="en-US" sz="3600" dirty="0">
                <a:cs typeface="Times New Roman" panose="02020603050405020304" pitchFamily="18" charset="0"/>
              </a:rPr>
              <a:t> +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Add in the phone call: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1" i="1" smtClean="0">
                          <a:solidFill>
                            <a:schemeClr val="accent2">
                              <a:lumMod val="75000"/>
                            </a:schemeClr>
                          </a:solidFill>
                          <a:latin typeface="Cambria Math" panose="02040503050406030204" pitchFamily="18" charset="0"/>
                          <a:cs typeface="Times New Roman" panose="02020603050405020304" pitchFamily="18" charset="0"/>
                        </a:rPr>
                        <m:t>𝜸</m:t>
                      </m:r>
                      <m:sSub>
                        <m:sSubPr>
                          <m:ctrlPr>
                            <a:rPr lang="en-US" sz="22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200" b="1" i="1" smtClean="0">
                              <a:solidFill>
                                <a:schemeClr val="accent2">
                                  <a:lumMod val="75000"/>
                                </a:schemeClr>
                              </a:solidFill>
                              <a:latin typeface="Cambria Math" panose="02040503050406030204" pitchFamily="18" charset="0"/>
                              <a:cs typeface="Times New Roman" panose="02020603050405020304" pitchFamily="18" charset="0"/>
                            </a:rPr>
                            <m:t>𝑷</m:t>
                          </m:r>
                        </m:e>
                        <m:sub>
                          <m:r>
                            <a:rPr lang="en-US" sz="2200" b="1" i="1" smtClean="0">
                              <a:solidFill>
                                <a:schemeClr val="accent2">
                                  <a:lumMod val="75000"/>
                                </a:schemeClr>
                              </a:solidFill>
                              <a:latin typeface="Cambria Math" panose="02040503050406030204" pitchFamily="18" charset="0"/>
                              <a:cs typeface="Times New Roman" panose="02020603050405020304" pitchFamily="18" charset="0"/>
                            </a:rPr>
                            <m:t>𝒊𝒑</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𝜀</m:t>
                          </m:r>
                        </m:e>
                        <m:sub>
                          <m:r>
                            <a:rPr lang="en-US" sz="2200" b="0" i="1" smtClean="0">
                              <a:latin typeface="Cambria Math" panose="02040503050406030204" pitchFamily="18" charset="0"/>
                              <a:cs typeface="Times New Roman" panose="02020603050405020304" pitchFamily="18" charset="0"/>
                            </a:rPr>
                            <m:t>𝑖𝑝</m:t>
                          </m:r>
                        </m:sub>
                      </m:sSub>
                    </m:oMath>
                  </m:oMathPara>
                </a14:m>
                <a:endParaRPr lang="en-US" sz="2200" b="0" dirty="0">
                  <a:cs typeface="Times New Roman" panose="02020603050405020304" pitchFamily="18" charset="0"/>
                </a:endParaRPr>
              </a:p>
              <a:p>
                <a:r>
                  <a:rPr lang="en-US" sz="2200" dirty="0">
                    <a:cs typeface="Times New Roman" panose="02020603050405020304" pitchFamily="18" charset="0"/>
                  </a:rPr>
                  <a:t>Can estimate this for two individuals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∈{1,2}</m:t>
                    </m:r>
                  </m:oMath>
                </a14:m>
                <a:endParaRPr lang="en-US" sz="2200" dirty="0">
                  <a:cs typeface="Times New Roman" panose="02020603050405020304" pitchFamily="18" charset="0"/>
                </a:endParaRPr>
              </a:p>
              <a:p>
                <a:r>
                  <a:rPr lang="en-US" sz="2200" dirty="0">
                    <a:cs typeface="Times New Roman" panose="02020603050405020304" pitchFamily="18" charset="0"/>
                  </a:rPr>
                  <a:t>In fact, substitute individual 2’s equation in for individual 1: </a:t>
                </a:r>
              </a:p>
              <a:p>
                <a:pPr marL="0" indent="0">
                  <a:buNone/>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𝛾</m:t>
                          </m:r>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𝛾</m:t>
                          </m:r>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bSup>
                            <m:sSubSupPr>
                              <m:ctrlPr>
                                <a:rPr lang="en-US" sz="2200" i="1">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𝛿</m:t>
                              </m:r>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1</m:t>
                              </m:r>
                            </m:sub>
                            <m:sup>
                              <m:r>
                                <a:rPr lang="en-US" sz="2200" i="1">
                                  <a:latin typeface="Cambria Math" panose="02040503050406030204" pitchFamily="18" charset="0"/>
                                  <a:cs typeface="Times New Roman" panose="02020603050405020304" pitchFamily="18" charset="0"/>
                                </a:rPr>
                                <m:t>′</m:t>
                              </m:r>
                            </m:sup>
                          </m:sSubSup>
                          <m:r>
                            <a:rPr lang="en-US" sz="2200" i="1">
                              <a:latin typeface="Cambria Math" panose="02040503050406030204" pitchFamily="18" charset="0"/>
                              <a:cs typeface="Times New Roman" panose="02020603050405020304" pitchFamily="18" charset="0"/>
                            </a:rPr>
                            <m:t>+</m:t>
                          </m:r>
                          <m:sSubSup>
                            <m:sSubSupPr>
                              <m:ctrlPr>
                                <a:rPr lang="en-US" sz="2200" i="1">
                                  <a:latin typeface="Cambria Math" panose="02040503050406030204" pitchFamily="18" charset="0"/>
                                  <a:cs typeface="Times New Roman" panose="02020603050405020304" pitchFamily="18" charset="0"/>
                                </a:rPr>
                              </m:ctrlPr>
                            </m:sSubSupPr>
                            <m:e>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2</m:t>
                              </m:r>
                            </m:sub>
                            <m:sup>
                              <m:r>
                                <a:rPr lang="en-US" sz="2200" i="1">
                                  <a:latin typeface="Cambria Math" panose="02040503050406030204" pitchFamily="18" charset="0"/>
                                  <a:cs typeface="Times New Roman" panose="02020603050405020304" pitchFamily="18" charset="0"/>
                                </a:rPr>
                                <m:t>′</m:t>
                              </m:r>
                            </m:sup>
                          </m:sSubSup>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𝜀</m:t>
                          </m:r>
                        </m:e>
                      </m:acc>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spTree>
    <p:extLst>
      <p:ext uri="{BB962C8B-B14F-4D97-AF65-F5344CB8AC3E}">
        <p14:creationId xmlns:p14="http://schemas.microsoft.com/office/powerpoint/2010/main" val="740041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r>
              <a:rPr lang="en-US" sz="3600" dirty="0">
                <a:cs typeface="Times New Roman" panose="02020603050405020304" pitchFamily="18" charset="0"/>
              </a:rPr>
              <a:t> +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10287000" cy="5141388"/>
              </a:xfrm>
            </p:spPr>
            <p:txBody>
              <a:bodyPr>
                <a:normAutofit/>
              </a:bodyPr>
              <a:lstStyle/>
              <a:p>
                <a:r>
                  <a:rPr lang="en-US" sz="2400" dirty="0">
                    <a:cs typeface="Times New Roman" panose="02020603050405020304" pitchFamily="18" charset="0"/>
                  </a:rPr>
                  <a:t>Add in the phone call: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𝑖𝑝</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𝜸</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𝒊𝒑</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ub>
                        <m:sup>
                          <m:r>
                            <a:rPr lang="en-US" sz="2400" b="0" i="1" smtClean="0">
                              <a:latin typeface="Cambria Math" panose="02040503050406030204" pitchFamily="18" charset="0"/>
                              <a:cs typeface="Times New Roman" panose="02020603050405020304" pitchFamily="18" charset="0"/>
                            </a:rPr>
                            <m:t>∗</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𝑖𝑝</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𝑖𝑝</m:t>
                          </m:r>
                        </m:sub>
                      </m:sSub>
                    </m:oMath>
                  </m:oMathPara>
                </a14:m>
                <a:endParaRPr lang="en-US" sz="2400" b="0" dirty="0">
                  <a:cs typeface="Times New Roman" panose="02020603050405020304" pitchFamily="18" charset="0"/>
                </a:endParaRPr>
              </a:p>
              <a:p>
                <a:r>
                  <a:rPr lang="en-US" sz="2400" dirty="0">
                    <a:cs typeface="Times New Roman" panose="02020603050405020304" pitchFamily="18" charset="0"/>
                  </a:rPr>
                  <a:t>Can estimate this for two individuals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∈{1,2}</m:t>
                    </m:r>
                  </m:oMath>
                </a14:m>
                <a:endParaRPr lang="en-US" sz="2400" dirty="0">
                  <a:cs typeface="Times New Roman" panose="02020603050405020304" pitchFamily="18" charset="0"/>
                </a:endParaRPr>
              </a:p>
              <a:p>
                <a:r>
                  <a:rPr lang="en-US" sz="2400" dirty="0">
                    <a:cs typeface="Times New Roman" panose="02020603050405020304" pitchFamily="18" charset="0"/>
                  </a:rPr>
                  <a:t>In fact, substitute individual 2’s equation in for individual 1: </a:t>
                </a:r>
              </a:p>
              <a:p>
                <a:pPr marL="0" indent="0">
                  <a:buNone/>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𝛾</m:t>
                          </m:r>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𝛾</m:t>
                          </m:r>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bSup>
                            <m:sSubSupPr>
                              <m:ctrlPr>
                                <a:rPr lang="en-US" sz="2200" i="1">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𝛿</m:t>
                              </m:r>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1</m:t>
                              </m:r>
                            </m:sub>
                            <m:sup>
                              <m:r>
                                <a:rPr lang="en-US" sz="2200" i="1">
                                  <a:latin typeface="Cambria Math" panose="02040503050406030204" pitchFamily="18" charset="0"/>
                                  <a:cs typeface="Times New Roman" panose="02020603050405020304" pitchFamily="18" charset="0"/>
                                </a:rPr>
                                <m:t>′</m:t>
                              </m:r>
                            </m:sup>
                          </m:sSubSup>
                          <m:r>
                            <a:rPr lang="en-US" sz="2200" i="1">
                              <a:latin typeface="Cambria Math" panose="02040503050406030204" pitchFamily="18" charset="0"/>
                              <a:cs typeface="Times New Roman" panose="02020603050405020304" pitchFamily="18" charset="0"/>
                            </a:rPr>
                            <m:t>+</m:t>
                          </m:r>
                          <m:sSubSup>
                            <m:sSubSupPr>
                              <m:ctrlPr>
                                <a:rPr lang="en-US" sz="2200" i="1">
                                  <a:latin typeface="Cambria Math" panose="02040503050406030204" pitchFamily="18" charset="0"/>
                                  <a:cs typeface="Times New Roman" panose="02020603050405020304" pitchFamily="18" charset="0"/>
                                </a:rPr>
                              </m:ctrlPr>
                            </m:sSubSupPr>
                            <m:e>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2</m:t>
                              </m:r>
                            </m:sub>
                            <m:sup>
                              <m:r>
                                <a:rPr lang="en-US" sz="2200" i="1">
                                  <a:latin typeface="Cambria Math" panose="02040503050406030204" pitchFamily="18" charset="0"/>
                                  <a:cs typeface="Times New Roman" panose="02020603050405020304" pitchFamily="18" charset="0"/>
                                </a:rPr>
                                <m:t>′</m:t>
                              </m:r>
                            </m:sup>
                          </m:sSubSup>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𝜀</m:t>
                          </m:r>
                        </m:e>
                      </m:acc>
                    </m:oMath>
                  </m:oMathPara>
                </a14:m>
                <a:endParaRPr lang="en-US" sz="2200" b="0" dirty="0">
                  <a:cs typeface="Times New Roman" panose="02020603050405020304" pitchFamily="18" charset="0"/>
                </a:endParaRPr>
              </a:p>
              <a:p>
                <a:r>
                  <a:rPr lang="en-US" sz="2400" dirty="0">
                    <a:cs typeface="Times New Roman" panose="02020603050405020304" pitchFamily="18" charset="0"/>
                  </a:rPr>
                  <a:t>Estimated using </a:t>
                </a:r>
                <a:r>
                  <a:rPr lang="en-US" sz="2400" b="1" dirty="0">
                    <a:cs typeface="Times New Roman" panose="02020603050405020304" pitchFamily="18" charset="0"/>
                  </a:rPr>
                  <a:t>maximum likelihood </a:t>
                </a:r>
                <a:r>
                  <a:rPr lang="en-US" sz="2400" dirty="0">
                    <a:cs typeface="Times New Roman" panose="02020603050405020304" pitchFamily="18" charset="0"/>
                  </a:rPr>
                  <a:t>and assuming </a:t>
                </a:r>
                <a:r>
                  <a:rPr lang="en-US" sz="2400" b="1" dirty="0">
                    <a:cs typeface="Times New Roman" panose="02020603050405020304" pitchFamily="18" charset="0"/>
                  </a:rPr>
                  <a:t>joint </a:t>
                </a:r>
                <a:r>
                  <a:rPr lang="en-US" sz="2400" b="1" dirty="0" err="1">
                    <a:cs typeface="Times New Roman" panose="02020603050405020304" pitchFamily="18" charset="0"/>
                  </a:rPr>
                  <a:t>probit</a:t>
                </a:r>
                <a:r>
                  <a:rPr lang="en-US" sz="2400" b="1" dirty="0">
                    <a:cs typeface="Times New Roman" panose="02020603050405020304" pitchFamily="18" charset="0"/>
                  </a:rPr>
                  <a:t> distribution</a:t>
                </a:r>
              </a:p>
              <a:p>
                <a:pPr lvl="1"/>
                <a:r>
                  <a:rPr lang="en-US" sz="2400" dirty="0">
                    <a:cs typeface="Times New Roman" panose="02020603050405020304" pitchFamily="18" charset="0"/>
                  </a:rPr>
                  <a:t>Note that SEs are clustered at the pair level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10287000"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1752143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endParaRPr lang="en-US" sz="2400" dirty="0">
                  <a:cs typeface="Times New Roman" panose="02020603050405020304" pitchFamily="18" charset="0"/>
                </a:endParaRP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 1, 2, 3, …, </m:t>
                      </m:r>
                      <m:r>
                        <a:rPr lang="en-US" sz="2400" b="0" i="1" smtClean="0">
                          <a:latin typeface="Cambria Math" panose="02040503050406030204" pitchFamily="18" charset="0"/>
                          <a:cs typeface="Times New Roman" panose="02020603050405020304" pitchFamily="18" charset="0"/>
                        </a:rPr>
                        <m:t>𝑁</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a:stretch>
              </a:blipFill>
            </p:spPr>
            <p:txBody>
              <a:bodyPr/>
              <a:lstStyle/>
              <a:p>
                <a:r>
                  <a:rPr lang="en-US">
                    <a:noFill/>
                  </a:rPr>
                  <a:t> </a:t>
                </a:r>
              </a:p>
            </p:txBody>
          </p:sp>
        </mc:Fallback>
      </mc:AlternateContent>
    </p:spTree>
    <p:extLst>
      <p:ext uri="{BB962C8B-B14F-4D97-AF65-F5344CB8AC3E}">
        <p14:creationId xmlns:p14="http://schemas.microsoft.com/office/powerpoint/2010/main" val="2634887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results: peer effects are strong!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21EFF4-0EC5-87A1-DB45-0BD6F86EC6C6}"/>
              </a:ext>
            </a:extLst>
          </p:cNvPr>
          <p:cNvPicPr>
            <a:picLocks noGrp="1" noChangeAspect="1"/>
          </p:cNvPicPr>
          <p:nvPr>
            <p:ph idx="1"/>
          </p:nvPr>
        </p:nvPicPr>
        <p:blipFill>
          <a:blip r:embed="rId3"/>
          <a:stretch>
            <a:fillRect/>
          </a:stretch>
        </p:blipFill>
        <p:spPr>
          <a:xfrm>
            <a:off x="381000" y="1143000"/>
            <a:ext cx="10432637" cy="1752600"/>
          </a:xfrm>
        </p:spPr>
      </p:pic>
      <p:pic>
        <p:nvPicPr>
          <p:cNvPr id="7" name="Picture 6">
            <a:extLst>
              <a:ext uri="{FF2B5EF4-FFF2-40B4-BE49-F238E27FC236}">
                <a16:creationId xmlns:a16="http://schemas.microsoft.com/office/drawing/2014/main" id="{BCA575DE-E242-8009-78F1-1F1FA26CA2CF}"/>
              </a:ext>
            </a:extLst>
          </p:cNvPr>
          <p:cNvPicPr>
            <a:picLocks noChangeAspect="1"/>
          </p:cNvPicPr>
          <p:nvPr/>
        </p:nvPicPr>
        <p:blipFill>
          <a:blip r:embed="rId4"/>
          <a:stretch>
            <a:fillRect/>
          </a:stretch>
        </p:blipFill>
        <p:spPr>
          <a:xfrm>
            <a:off x="406078" y="2979704"/>
            <a:ext cx="10433304" cy="982696"/>
          </a:xfrm>
          <a:prstGeom prst="rect">
            <a:avLst/>
          </a:prstGeom>
        </p:spPr>
      </p:pic>
      <p:sp>
        <p:nvSpPr>
          <p:cNvPr id="8" name="TextBox 7">
            <a:extLst>
              <a:ext uri="{FF2B5EF4-FFF2-40B4-BE49-F238E27FC236}">
                <a16:creationId xmlns:a16="http://schemas.microsoft.com/office/drawing/2014/main" id="{7A9A553D-6308-71D8-A43F-10FE954FF1B4}"/>
              </a:ext>
            </a:extLst>
          </p:cNvPr>
          <p:cNvSpPr txBox="1"/>
          <p:nvPr/>
        </p:nvSpPr>
        <p:spPr>
          <a:xfrm>
            <a:off x="381000" y="4572000"/>
            <a:ext cx="10210800"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 we say from this table?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can’t we say? </a:t>
            </a:r>
          </a:p>
        </p:txBody>
      </p:sp>
    </p:spTree>
    <p:extLst>
      <p:ext uri="{BB962C8B-B14F-4D97-AF65-F5344CB8AC3E}">
        <p14:creationId xmlns:p14="http://schemas.microsoft.com/office/powerpoint/2010/main" val="2361296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results: peer effects are strong!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21EFF4-0EC5-87A1-DB45-0BD6F86EC6C6}"/>
              </a:ext>
            </a:extLst>
          </p:cNvPr>
          <p:cNvPicPr>
            <a:picLocks noGrp="1" noChangeAspect="1"/>
          </p:cNvPicPr>
          <p:nvPr>
            <p:ph idx="1"/>
          </p:nvPr>
        </p:nvPicPr>
        <p:blipFill>
          <a:blip r:embed="rId3"/>
          <a:stretch>
            <a:fillRect/>
          </a:stretch>
        </p:blipFill>
        <p:spPr>
          <a:xfrm>
            <a:off x="381000" y="1143000"/>
            <a:ext cx="10432637" cy="1752600"/>
          </a:xfrm>
        </p:spPr>
      </p:pic>
      <p:pic>
        <p:nvPicPr>
          <p:cNvPr id="7" name="Picture 6">
            <a:extLst>
              <a:ext uri="{FF2B5EF4-FFF2-40B4-BE49-F238E27FC236}">
                <a16:creationId xmlns:a16="http://schemas.microsoft.com/office/drawing/2014/main" id="{BCA575DE-E242-8009-78F1-1F1FA26CA2CF}"/>
              </a:ext>
            </a:extLst>
          </p:cNvPr>
          <p:cNvPicPr>
            <a:picLocks noChangeAspect="1"/>
          </p:cNvPicPr>
          <p:nvPr/>
        </p:nvPicPr>
        <p:blipFill>
          <a:blip r:embed="rId4"/>
          <a:stretch>
            <a:fillRect/>
          </a:stretch>
        </p:blipFill>
        <p:spPr>
          <a:xfrm>
            <a:off x="406078" y="2979704"/>
            <a:ext cx="10433304" cy="982696"/>
          </a:xfrm>
          <a:prstGeom prst="rect">
            <a:avLst/>
          </a:prstGeom>
        </p:spPr>
      </p:pic>
      <p:sp>
        <p:nvSpPr>
          <p:cNvPr id="8" name="TextBox 7">
            <a:extLst>
              <a:ext uri="{FF2B5EF4-FFF2-40B4-BE49-F238E27FC236}">
                <a16:creationId xmlns:a16="http://schemas.microsoft.com/office/drawing/2014/main" id="{7A9A553D-6308-71D8-A43F-10FE954FF1B4}"/>
              </a:ext>
            </a:extLst>
          </p:cNvPr>
          <p:cNvSpPr txBox="1"/>
          <p:nvPr/>
        </p:nvSpPr>
        <p:spPr>
          <a:xfrm>
            <a:off x="381000" y="4572000"/>
            <a:ext cx="10210800"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 we say from this table?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can’t we say? </a:t>
            </a:r>
          </a:p>
        </p:txBody>
      </p:sp>
      <p:sp>
        <p:nvSpPr>
          <p:cNvPr id="3" name="TextBox 2">
            <a:extLst>
              <a:ext uri="{FF2B5EF4-FFF2-40B4-BE49-F238E27FC236}">
                <a16:creationId xmlns:a16="http://schemas.microsoft.com/office/drawing/2014/main" id="{782E097D-27F6-B999-74FC-814893FE6BBA}"/>
              </a:ext>
            </a:extLst>
          </p:cNvPr>
          <p:cNvSpPr txBox="1"/>
          <p:nvPr/>
        </p:nvSpPr>
        <p:spPr>
          <a:xfrm>
            <a:off x="2362200" y="2185438"/>
            <a:ext cx="2209259" cy="338554"/>
          </a:xfrm>
          <a:prstGeom prst="rect">
            <a:avLst/>
          </a:prstGeom>
          <a:solidFill>
            <a:schemeClr val="accent2"/>
          </a:solidFill>
        </p:spPr>
        <p:txBody>
          <a:bodyPr wrap="none" rtlCol="0">
            <a:spAutoFit/>
          </a:bodyPr>
          <a:lstStyle/>
          <a:p>
            <a:r>
              <a:rPr lang="en-US" sz="1600" dirty="0">
                <a:solidFill>
                  <a:schemeClr val="bg1"/>
                </a:solidFill>
              </a:rPr>
              <a:t>8.7 percentage points</a:t>
            </a:r>
          </a:p>
        </p:txBody>
      </p:sp>
      <p:sp>
        <p:nvSpPr>
          <p:cNvPr id="4" name="TextBox 3">
            <a:extLst>
              <a:ext uri="{FF2B5EF4-FFF2-40B4-BE49-F238E27FC236}">
                <a16:creationId xmlns:a16="http://schemas.microsoft.com/office/drawing/2014/main" id="{52D5A10E-2165-B8A6-3C0A-0F63828A6CCA}"/>
              </a:ext>
            </a:extLst>
          </p:cNvPr>
          <p:cNvSpPr txBox="1"/>
          <p:nvPr/>
        </p:nvSpPr>
        <p:spPr>
          <a:xfrm>
            <a:off x="2286000" y="2743200"/>
            <a:ext cx="2731838" cy="584775"/>
          </a:xfrm>
          <a:prstGeom prst="rect">
            <a:avLst/>
          </a:prstGeom>
          <a:solidFill>
            <a:schemeClr val="accent3">
              <a:lumMod val="75000"/>
            </a:schemeClr>
          </a:solidFill>
        </p:spPr>
        <p:txBody>
          <a:bodyPr wrap="none" rtlCol="0">
            <a:spAutoFit/>
          </a:bodyPr>
          <a:lstStyle/>
          <a:p>
            <a:r>
              <a:rPr lang="en-US" sz="1600" dirty="0">
                <a:solidFill>
                  <a:schemeClr val="bg1"/>
                </a:solidFill>
              </a:rPr>
              <a:t>Already a marginal effect!</a:t>
            </a:r>
          </a:p>
          <a:p>
            <a:r>
              <a:rPr lang="en-US" sz="1600" dirty="0">
                <a:solidFill>
                  <a:schemeClr val="bg1"/>
                </a:solidFill>
              </a:rPr>
              <a:t>46% (not percentage point)</a:t>
            </a:r>
          </a:p>
        </p:txBody>
      </p:sp>
    </p:spTree>
    <p:extLst>
      <p:ext uri="{BB962C8B-B14F-4D97-AF65-F5344CB8AC3E}">
        <p14:creationId xmlns:p14="http://schemas.microsoft.com/office/powerpoint/2010/main" val="4106250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Other research results</a:t>
            </a: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Is this just a blood type issue (e.g., was the call informative to both)? </a:t>
            </a:r>
            <a:r>
              <a:rPr lang="en-US" sz="2400" b="1" dirty="0">
                <a:cs typeface="Times New Roman" panose="02020603050405020304" pitchFamily="18" charset="0"/>
              </a:rPr>
              <a:t>No!</a:t>
            </a:r>
            <a:endParaRPr lang="en-US" sz="2400" dirty="0">
              <a:cs typeface="Times New Roman" panose="02020603050405020304" pitchFamily="18" charset="0"/>
            </a:endParaRPr>
          </a:p>
          <a:p>
            <a:r>
              <a:rPr lang="en-US" sz="2400" dirty="0">
                <a:cs typeface="Times New Roman" panose="02020603050405020304" pitchFamily="18" charset="0"/>
              </a:rPr>
              <a:t>Was it simply a reminder? </a:t>
            </a:r>
            <a:r>
              <a:rPr lang="en-US" sz="2400" b="1" dirty="0">
                <a:cs typeface="Times New Roman" panose="02020603050405020304" pitchFamily="18" charset="0"/>
              </a:rPr>
              <a:t>No! </a:t>
            </a:r>
          </a:p>
          <a:p>
            <a:r>
              <a:rPr lang="en-US" sz="2400" b="1" dirty="0">
                <a:cs typeface="Times New Roman" panose="02020603050405020304" pitchFamily="18" charset="0"/>
              </a:rPr>
              <a:t>Estimate the social multiplier: 70-85% (big policy implications!) </a:t>
            </a:r>
          </a:p>
          <a:p>
            <a:r>
              <a:rPr lang="en-US" sz="2400" dirty="0">
                <a:cs typeface="Times New Roman" panose="02020603050405020304" pitchFamily="18" charset="0"/>
              </a:rPr>
              <a:t>Are people just giving blood sooner (intertemporal substitution)? </a:t>
            </a:r>
            <a:r>
              <a:rPr lang="en-US" sz="2400" b="1" dirty="0">
                <a:cs typeface="Times New Roman" panose="02020603050405020304" pitchFamily="18" charset="0"/>
              </a:rPr>
              <a:t>No!</a:t>
            </a:r>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r>
              <a:rPr lang="en-US" sz="2400" b="1" u="sng" dirty="0">
                <a:solidFill>
                  <a:schemeClr val="accent2">
                    <a:lumMod val="75000"/>
                  </a:schemeClr>
                </a:solidFill>
                <a:cs typeface="Times New Roman" panose="02020603050405020304" pitchFamily="18" charset="0"/>
              </a:rPr>
              <a:t>What issues did you see with the paper? </a:t>
            </a:r>
          </a:p>
        </p:txBody>
      </p:sp>
    </p:spTree>
    <p:extLst>
      <p:ext uri="{BB962C8B-B14F-4D97-AF65-F5344CB8AC3E}">
        <p14:creationId xmlns:p14="http://schemas.microsoft.com/office/powerpoint/2010/main" val="3500699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 possibly truncated</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spTree>
    <p:extLst>
      <p:ext uri="{BB962C8B-B14F-4D97-AF65-F5344CB8AC3E}">
        <p14:creationId xmlns:p14="http://schemas.microsoft.com/office/powerpoint/2010/main" val="1285670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762000" y="758952"/>
            <a:ext cx="11353800" cy="4041648"/>
          </a:xfrm>
        </p:spPr>
        <p:txBody>
          <a:bodyPr>
            <a:normAutofit/>
          </a:bodyPr>
          <a:lstStyle/>
          <a:p>
            <a:r>
              <a:rPr lang="en-US" sz="6600" dirty="0"/>
              <a:t>Appendix: Estimation Methods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890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Quick Note: MLE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cs typeface="Times New Roman" panose="02020603050405020304" pitchFamily="18" charset="0"/>
                  </a:rPr>
                  <a:t>So far, we have been using the </a:t>
                </a:r>
                <a:r>
                  <a:rPr lang="en-US" sz="2400" b="1" dirty="0">
                    <a:solidFill>
                      <a:schemeClr val="accent3">
                        <a:lumMod val="75000"/>
                      </a:schemeClr>
                    </a:solidFill>
                    <a:cs typeface="Times New Roman" panose="02020603050405020304" pitchFamily="18" charset="0"/>
                  </a:rPr>
                  <a:t>method of moments </a:t>
                </a:r>
                <a:r>
                  <a:rPr lang="en-US" sz="2400" dirty="0">
                    <a:cs typeface="Times New Roman" panose="02020603050405020304" pitchFamily="18" charset="0"/>
                  </a:rPr>
                  <a:t>(like GMM) to (talk about) estimating our regressions</a:t>
                </a:r>
              </a:p>
              <a:p>
                <a:pPr lvl="1"/>
                <a:r>
                  <a:rPr lang="en-US" sz="2400" dirty="0">
                    <a:cs typeface="Times New Roman" panose="02020603050405020304" pitchFamily="18" charset="0"/>
                  </a:rPr>
                  <a:t>We have conditions (e.g.,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that give us formulas for our parameters of interest</a:t>
                </a:r>
              </a:p>
              <a:p>
                <a:r>
                  <a:rPr lang="en-US" sz="2400" dirty="0">
                    <a:cs typeface="Times New Roman" panose="02020603050405020304" pitchFamily="18" charset="0"/>
                  </a:rPr>
                  <a:t>Another estimation technique is called </a:t>
                </a:r>
                <a:r>
                  <a:rPr lang="en-US" sz="2400" b="1" dirty="0">
                    <a:solidFill>
                      <a:schemeClr val="accent2">
                        <a:lumMod val="75000"/>
                      </a:schemeClr>
                    </a:solidFill>
                    <a:cs typeface="Times New Roman" panose="02020603050405020304" pitchFamily="18" charset="0"/>
                  </a:rPr>
                  <a:t>maximum likelihood estimation</a:t>
                </a:r>
              </a:p>
              <a:p>
                <a:pPr lvl="1"/>
                <a:r>
                  <a:rPr lang="en-US" sz="2400" dirty="0">
                    <a:cs typeface="Times New Roman" panose="02020603050405020304" pitchFamily="18" charset="0"/>
                  </a:rPr>
                  <a:t>Main idea: Given a model, you can calculate the probability of a given observation occurring (likelihood)</a:t>
                </a:r>
              </a:p>
              <a:p>
                <a:pPr lvl="1"/>
                <a:r>
                  <a:rPr lang="en-US" sz="2400" dirty="0">
                    <a:cs typeface="Times New Roman" panose="02020603050405020304" pitchFamily="18" charset="0"/>
                  </a:rPr>
                  <a:t>You can pick the model that makes your data </a:t>
                </a:r>
                <a:r>
                  <a:rPr lang="en-US" sz="2400" b="1" i="1" dirty="0">
                    <a:solidFill>
                      <a:schemeClr val="accent2">
                        <a:lumMod val="75000"/>
                      </a:schemeClr>
                    </a:solidFill>
                    <a:cs typeface="Times New Roman" panose="02020603050405020304" pitchFamily="18" charset="0"/>
                  </a:rPr>
                  <a:t>as likely as possible</a:t>
                </a:r>
                <a:r>
                  <a:rPr lang="en-US" sz="2400" dirty="0">
                    <a:cs typeface="Times New Roman" panose="02020603050405020304" pitchFamily="18" charset="0"/>
                  </a:rPr>
                  <a:t>. </a:t>
                </a:r>
              </a:p>
              <a:p>
                <a:r>
                  <a:rPr lang="en-US" sz="2400" dirty="0">
                    <a:cs typeface="Times New Roman" panose="02020603050405020304" pitchFamily="18" charset="0"/>
                  </a:rPr>
                  <a:t>Estimation of MLE requires specifying a </a:t>
                </a:r>
                <a:r>
                  <a:rPr lang="en-US" sz="2400" b="1" dirty="0">
                    <a:cs typeface="Times New Roman" panose="02020603050405020304" pitchFamily="18" charset="0"/>
                  </a:rPr>
                  <a:t>likelihood function </a:t>
                </a:r>
                <a:r>
                  <a:rPr lang="en-US" sz="2400" dirty="0">
                    <a:cs typeface="Times New Roman" panose="02020603050405020304" pitchFamily="18" charset="0"/>
                  </a:rPr>
                  <a:t>based on the DGP you think is involved</a:t>
                </a:r>
              </a:p>
              <a:p>
                <a:pPr lvl="1"/>
                <a:r>
                  <a:rPr lang="en-US" sz="2400" dirty="0">
                    <a:cs typeface="Times New Roman" panose="02020603050405020304" pitchFamily="18" charset="0"/>
                  </a:rPr>
                  <a:t>If events are independent, this is just the product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𝑁</m:t>
                    </m:r>
                  </m:oMath>
                </a14:m>
                <a:r>
                  <a:rPr lang="en-US" sz="2400" dirty="0">
                    <a:cs typeface="Times New Roman" panose="02020603050405020304" pitchFamily="18" charset="0"/>
                  </a:rPr>
                  <a:t> pdfs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US">
                    <a:noFill/>
                  </a:rPr>
                  <a:t> </a:t>
                </a:r>
              </a:p>
            </p:txBody>
          </p:sp>
        </mc:Fallback>
      </mc:AlternateContent>
    </p:spTree>
    <p:extLst>
      <p:ext uri="{BB962C8B-B14F-4D97-AF65-F5344CB8AC3E}">
        <p14:creationId xmlns:p14="http://schemas.microsoft.com/office/powerpoint/2010/main" val="2129571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11AA682-8615-71E4-E042-828940B56DAF}"/>
              </a:ext>
            </a:extLst>
          </p:cNvPr>
          <p:cNvPicPr>
            <a:picLocks noChangeAspect="1"/>
          </p:cNvPicPr>
          <p:nvPr/>
        </p:nvPicPr>
        <p:blipFill>
          <a:blip r:embed="rId3"/>
          <a:stretch>
            <a:fillRect/>
          </a:stretch>
        </p:blipFill>
        <p:spPr>
          <a:xfrm>
            <a:off x="152400" y="223228"/>
            <a:ext cx="10472590" cy="6426143"/>
          </a:xfrm>
          <a:prstGeom prst="rect">
            <a:avLst/>
          </a:prstGeom>
        </p:spPr>
      </p:pic>
    </p:spTree>
    <p:extLst>
      <p:ext uri="{BB962C8B-B14F-4D97-AF65-F5344CB8AC3E}">
        <p14:creationId xmlns:p14="http://schemas.microsoft.com/office/powerpoint/2010/main" val="3307881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5C32CBE0-FD33-9753-DDEB-94D6643B4F21}"/>
              </a:ext>
            </a:extLst>
          </p:cNvPr>
          <p:cNvPicPr>
            <a:picLocks noChangeAspect="1"/>
          </p:cNvPicPr>
          <p:nvPr/>
        </p:nvPicPr>
        <p:blipFill>
          <a:blip r:embed="rId3"/>
          <a:stretch>
            <a:fillRect/>
          </a:stretch>
        </p:blipFill>
        <p:spPr>
          <a:xfrm>
            <a:off x="37618" y="17362"/>
            <a:ext cx="9639782" cy="6813874"/>
          </a:xfrm>
          <a:prstGeom prst="rect">
            <a:avLst/>
          </a:prstGeom>
        </p:spPr>
      </p:pic>
    </p:spTree>
    <p:extLst>
      <p:ext uri="{BB962C8B-B14F-4D97-AF65-F5344CB8AC3E}">
        <p14:creationId xmlns:p14="http://schemas.microsoft.com/office/powerpoint/2010/main" val="57578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6DC5AE8E-A65F-5605-D51C-DC5F4DDDB01B}"/>
              </a:ext>
            </a:extLst>
          </p:cNvPr>
          <p:cNvPicPr>
            <a:picLocks noChangeAspect="1"/>
          </p:cNvPicPr>
          <p:nvPr/>
        </p:nvPicPr>
        <p:blipFill>
          <a:blip r:embed="rId3"/>
          <a:stretch>
            <a:fillRect/>
          </a:stretch>
        </p:blipFill>
        <p:spPr>
          <a:xfrm>
            <a:off x="152400" y="228600"/>
            <a:ext cx="10101064" cy="6629400"/>
          </a:xfrm>
          <a:prstGeom prst="rect">
            <a:avLst/>
          </a:prstGeom>
        </p:spPr>
      </p:pic>
    </p:spTree>
    <p:extLst>
      <p:ext uri="{BB962C8B-B14F-4D97-AF65-F5344CB8AC3E}">
        <p14:creationId xmlns:p14="http://schemas.microsoft.com/office/powerpoint/2010/main" val="3172041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2AF3DBF-360B-9FEA-5A7D-CD48520EA4E8}"/>
              </a:ext>
            </a:extLst>
          </p:cNvPr>
          <p:cNvPicPr>
            <a:picLocks noChangeAspect="1"/>
          </p:cNvPicPr>
          <p:nvPr/>
        </p:nvPicPr>
        <p:blipFill>
          <a:blip r:embed="rId3"/>
          <a:stretch>
            <a:fillRect/>
          </a:stretch>
        </p:blipFill>
        <p:spPr>
          <a:xfrm>
            <a:off x="152399" y="15432"/>
            <a:ext cx="10308341" cy="6613967"/>
          </a:xfrm>
          <a:prstGeom prst="rect">
            <a:avLst/>
          </a:prstGeom>
        </p:spPr>
      </p:pic>
    </p:spTree>
    <p:extLst>
      <p:ext uri="{BB962C8B-B14F-4D97-AF65-F5344CB8AC3E}">
        <p14:creationId xmlns:p14="http://schemas.microsoft.com/office/powerpoint/2010/main" val="312311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m:rPr>
                          <m:lit/>
                        </m:rP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$0−$1,000, $1,000−$5,000, $5,000−$8,000,…, $1,000,000+</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r="-324"/>
                </a:stretch>
              </a:blipFill>
            </p:spPr>
            <p:txBody>
              <a:bodyPr/>
              <a:lstStyle/>
              <a:p>
                <a:r>
                  <a:rPr lang="en-US">
                    <a:noFill/>
                  </a:rPr>
                  <a:t> </a:t>
                </a:r>
              </a:p>
            </p:txBody>
          </p:sp>
        </mc:Fallback>
      </mc:AlternateContent>
    </p:spTree>
    <p:extLst>
      <p:ext uri="{BB962C8B-B14F-4D97-AF65-F5344CB8AC3E}">
        <p14:creationId xmlns:p14="http://schemas.microsoft.com/office/powerpoint/2010/main" val="1919802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F98407E-EA83-3871-B049-D2CC9CBE08CB}"/>
              </a:ext>
            </a:extLst>
          </p:cNvPr>
          <p:cNvPicPr>
            <a:picLocks noChangeAspect="1"/>
          </p:cNvPicPr>
          <p:nvPr/>
        </p:nvPicPr>
        <p:blipFill>
          <a:blip r:embed="rId3"/>
          <a:stretch>
            <a:fillRect/>
          </a:stretch>
        </p:blipFill>
        <p:spPr>
          <a:xfrm>
            <a:off x="6752" y="14468"/>
            <a:ext cx="9823048" cy="6735288"/>
          </a:xfrm>
          <a:prstGeom prst="rect">
            <a:avLst/>
          </a:prstGeom>
        </p:spPr>
      </p:pic>
    </p:spTree>
    <p:extLst>
      <p:ext uri="{BB962C8B-B14F-4D97-AF65-F5344CB8AC3E}">
        <p14:creationId xmlns:p14="http://schemas.microsoft.com/office/powerpoint/2010/main" val="4228913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345FEF1-EACC-6E43-10F1-1B626213F6B5}"/>
              </a:ext>
            </a:extLst>
          </p:cNvPr>
          <p:cNvPicPr>
            <a:picLocks noChangeAspect="1"/>
          </p:cNvPicPr>
          <p:nvPr/>
        </p:nvPicPr>
        <p:blipFill>
          <a:blip r:embed="rId3"/>
          <a:stretch>
            <a:fillRect/>
          </a:stretch>
        </p:blipFill>
        <p:spPr>
          <a:xfrm>
            <a:off x="32794" y="152400"/>
            <a:ext cx="10439399" cy="5058070"/>
          </a:xfrm>
          <a:prstGeom prst="rect">
            <a:avLst/>
          </a:prstGeom>
        </p:spPr>
      </p:pic>
    </p:spTree>
    <p:extLst>
      <p:ext uri="{BB962C8B-B14F-4D97-AF65-F5344CB8AC3E}">
        <p14:creationId xmlns:p14="http://schemas.microsoft.com/office/powerpoint/2010/main" val="3665351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6815261-7160-3084-A334-7CA9BEC3C513}"/>
              </a:ext>
            </a:extLst>
          </p:cNvPr>
          <p:cNvPicPr>
            <a:picLocks noChangeAspect="1"/>
          </p:cNvPicPr>
          <p:nvPr/>
        </p:nvPicPr>
        <p:blipFill>
          <a:blip r:embed="rId3"/>
          <a:stretch>
            <a:fillRect/>
          </a:stretch>
        </p:blipFill>
        <p:spPr>
          <a:xfrm>
            <a:off x="30866" y="152400"/>
            <a:ext cx="9574212" cy="6368208"/>
          </a:xfrm>
          <a:prstGeom prst="rect">
            <a:avLst/>
          </a:prstGeom>
        </p:spPr>
      </p:pic>
    </p:spTree>
    <p:extLst>
      <p:ext uri="{BB962C8B-B14F-4D97-AF65-F5344CB8AC3E}">
        <p14:creationId xmlns:p14="http://schemas.microsoft.com/office/powerpoint/2010/main" val="54870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9372B997-D6A5-9098-B577-E069D7484464}"/>
              </a:ext>
            </a:extLst>
          </p:cNvPr>
          <p:cNvPicPr>
            <a:picLocks noChangeAspect="1"/>
          </p:cNvPicPr>
          <p:nvPr/>
        </p:nvPicPr>
        <p:blipFill>
          <a:blip r:embed="rId3"/>
          <a:stretch>
            <a:fillRect/>
          </a:stretch>
        </p:blipFill>
        <p:spPr>
          <a:xfrm>
            <a:off x="76200" y="-1"/>
            <a:ext cx="10439400" cy="6691923"/>
          </a:xfrm>
          <a:prstGeom prst="rect">
            <a:avLst/>
          </a:prstGeom>
        </p:spPr>
      </p:pic>
    </p:spTree>
    <p:extLst>
      <p:ext uri="{BB962C8B-B14F-4D97-AF65-F5344CB8AC3E}">
        <p14:creationId xmlns:p14="http://schemas.microsoft.com/office/powerpoint/2010/main" val="386570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&lt;0</m:t>
                              </m:r>
                            </m:e>
                          </m:eqArr>
                        </m:e>
                      </m:d>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40201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98969913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5798</TotalTime>
  <Words>5329</Words>
  <Application>Microsoft Office PowerPoint</Application>
  <PresentationFormat>Widescreen</PresentationFormat>
  <Paragraphs>510</Paragraphs>
  <Slides>73</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Cambria Math</vt:lpstr>
      <vt:lpstr>Source Sans Pro</vt:lpstr>
      <vt:lpstr>Symbol</vt:lpstr>
      <vt:lpstr>Times New Roman</vt:lpstr>
      <vt:lpstr>Wingdings 2</vt:lpstr>
      <vt:lpstr>View</vt:lpstr>
      <vt:lpstr>Quantitative Methods in HSR I </vt:lpstr>
      <vt:lpstr>PowerPoint Presentation</vt:lpstr>
      <vt:lpstr>PowerPoint Presentation</vt:lpstr>
      <vt:lpstr>PowerPoint Presentation</vt:lpstr>
      <vt:lpstr>Examples of Limited Dependent Variables</vt:lpstr>
      <vt:lpstr>Examples of Limited Dependent Variables</vt:lpstr>
      <vt:lpstr>Examples of Limited Dependent Variables</vt:lpstr>
      <vt:lpstr>Examples of Limited Dependent Variables</vt:lpstr>
      <vt:lpstr>Examples of Limited Dependent Variables</vt:lpstr>
      <vt:lpstr>Examples of Limited Dependent Variables</vt:lpstr>
      <vt:lpstr>Example Paper:  Bruhin et al., (2019)</vt:lpstr>
      <vt:lpstr>Research question: how do peer effects drive donations?</vt:lpstr>
      <vt:lpstr>Research design: identifying motivational complementarities</vt:lpstr>
      <vt:lpstr>Research design: identifying motivational complementarities</vt:lpstr>
      <vt:lpstr>Research design: identifying motivational complementarities</vt:lpstr>
      <vt:lpstr>Research design: identifying motivational complementarities</vt:lpstr>
      <vt:lpstr>Research design: identifying motivational complementarities</vt:lpstr>
      <vt:lpstr>Research methods: instrument relevance</vt:lpstr>
      <vt:lpstr>Binary Outcome Variables</vt:lpstr>
      <vt:lpstr>How does OLS work when Y is binary?</vt:lpstr>
      <vt:lpstr>How does OLS work when Y is binary?</vt:lpstr>
      <vt:lpstr>Advantages and disadvantages of LPM</vt:lpstr>
      <vt:lpstr>Advantages and disadvantages of LPM</vt:lpstr>
      <vt:lpstr>What does an LPM even predict?</vt:lpstr>
      <vt:lpstr>What does an LPM even predict?</vt:lpstr>
      <vt:lpstr>Estimating Probabilities: Linear Probability Models</vt:lpstr>
      <vt:lpstr>Estimating Probabilities: Linear Probability Models</vt:lpstr>
      <vt:lpstr>Estimating Probabilities: Odds</vt:lpstr>
      <vt:lpstr>Estimating Probabilities: Log(Odds)</vt:lpstr>
      <vt:lpstr>Alternatives: Nonlinear estimation</vt:lpstr>
      <vt:lpstr>Alternatives: Nonlinear estimation</vt:lpstr>
      <vt:lpstr>Alternatives: Nonlinear estimation</vt:lpstr>
      <vt:lpstr>Alternatives: Nonlinear estimation</vt:lpstr>
      <vt:lpstr>Binary Link Functions: Logit and Probit</vt:lpstr>
      <vt:lpstr>Binary Link Functions: Logit and Probit</vt:lpstr>
      <vt:lpstr>Binary Link Functions: Logit and Probit</vt:lpstr>
      <vt:lpstr>LPM vs. Logit vs. Probit</vt:lpstr>
      <vt:lpstr>Logit/Probit Best Practices </vt:lpstr>
      <vt:lpstr>Logit/Probit in Practice</vt:lpstr>
      <vt:lpstr>Logit/Probit in Practice</vt:lpstr>
      <vt:lpstr>How to interpret logit/probit results?</vt:lpstr>
      <vt:lpstr>How to interpret logit/probit results?</vt:lpstr>
      <vt:lpstr>How to interpret logit/probit results?</vt:lpstr>
      <vt:lpstr>How to interpret logit/probit results?</vt:lpstr>
      <vt:lpstr>How to interpret logit/probit results? Marginal effects</vt:lpstr>
      <vt:lpstr>How to interpret logit/probit results?</vt:lpstr>
      <vt:lpstr>Marginal Effects: 4 Options</vt:lpstr>
      <vt:lpstr>Complications in GLM: Hypothesis Testing</vt:lpstr>
      <vt:lpstr>Some Logit/Probit Warnings</vt:lpstr>
      <vt:lpstr>Complications in GLM: Interactions</vt:lpstr>
      <vt:lpstr>Complications in GLM: Nonlinear models and IV</vt:lpstr>
      <vt:lpstr>Complications in GLM: Nonlinear models and IV</vt:lpstr>
      <vt:lpstr>What can you do instead?</vt:lpstr>
      <vt:lpstr>What can you do instead?</vt:lpstr>
      <vt:lpstr>What can you do instead?</vt:lpstr>
      <vt:lpstr>Example Paper:  Bruhin et al., (2019)</vt:lpstr>
      <vt:lpstr>Research methods: bivariate probit</vt:lpstr>
      <vt:lpstr>Research methods: bivariate probit + IV</vt:lpstr>
      <vt:lpstr>Research methods: bivariate probit + IV</vt:lpstr>
      <vt:lpstr>Research results: peer effects are strong! </vt:lpstr>
      <vt:lpstr>Research results: peer effects are strong! </vt:lpstr>
      <vt:lpstr>Other research results</vt:lpstr>
      <vt:lpstr>Conclusion: Limited Dependent Variables</vt:lpstr>
      <vt:lpstr>Appendix: Estimation Methods</vt:lpstr>
      <vt:lpstr>Quick Note: MLE</vt:lpstr>
      <vt:lpstr>Method of Moments (Generally)</vt:lpstr>
      <vt:lpstr>Method of Moments (Generally)</vt:lpstr>
      <vt:lpstr>Method of Moments (Generally)</vt:lpstr>
      <vt:lpstr>Method of Moments (Generally)</vt:lpstr>
      <vt:lpstr>Method of Moments (Generally)</vt:lpstr>
      <vt:lpstr>Method of Moments (Generally)</vt:lpstr>
      <vt:lpstr>Method of Moments (Generally)</vt:lpstr>
      <vt:lpstr>Method of Moments (Generally)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564</cp:revision>
  <dcterms:created xsi:type="dcterms:W3CDTF">2011-01-10T00:42:42Z</dcterms:created>
  <dcterms:modified xsi:type="dcterms:W3CDTF">2024-11-09T17:09:47Z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